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42" r:id="rId4"/>
  </p:sldMasterIdLst>
  <p:notesMasterIdLst>
    <p:notesMasterId r:id="rId28"/>
  </p:notesMasterIdLst>
  <p:handoutMasterIdLst>
    <p:handoutMasterId r:id="rId29"/>
  </p:handoutMasterIdLst>
  <p:sldIdLst>
    <p:sldId id="256" r:id="rId5"/>
    <p:sldId id="257" r:id="rId6"/>
    <p:sldId id="298" r:id="rId7"/>
    <p:sldId id="259" r:id="rId8"/>
    <p:sldId id="296" r:id="rId9"/>
    <p:sldId id="297" r:id="rId10"/>
    <p:sldId id="272" r:id="rId11"/>
    <p:sldId id="273" r:id="rId12"/>
    <p:sldId id="277" r:id="rId13"/>
    <p:sldId id="274" r:id="rId14"/>
    <p:sldId id="294" r:id="rId15"/>
    <p:sldId id="278" r:id="rId16"/>
    <p:sldId id="281" r:id="rId17"/>
    <p:sldId id="285" r:id="rId18"/>
    <p:sldId id="289" r:id="rId19"/>
    <p:sldId id="290" r:id="rId20"/>
    <p:sldId id="291" r:id="rId21"/>
    <p:sldId id="286" r:id="rId22"/>
    <p:sldId id="293" r:id="rId23"/>
    <p:sldId id="295" r:id="rId24"/>
    <p:sldId id="288" r:id="rId25"/>
    <p:sldId id="261" r:id="rId26"/>
    <p:sldId id="262"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488" autoAdjust="0"/>
    <p:restoredTop sz="95407" autoAdjust="0"/>
  </p:normalViewPr>
  <p:slideViewPr>
    <p:cSldViewPr>
      <p:cViewPr varScale="1">
        <p:scale>
          <a:sx n="70" d="100"/>
          <a:sy n="70" d="100"/>
        </p:scale>
        <p:origin x="1470" y="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F1E41E4-AB6C-4A79-AECD-916267CF95A9}" type="datetimeFigureOut">
              <a:rPr lang="en-US" smtClean="0"/>
              <a:t>6/25/2024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09F5FCA-4356-43F8-9ADA-802D61A9BD9C}" type="slidenum">
              <a:rPr lang="en-US" smtClean="0"/>
              <a:t>‹#›</a:t>
            </a:fld>
            <a:endParaRPr lang="en-US"/>
          </a:p>
        </p:txBody>
      </p:sp>
    </p:spTree>
    <p:extLst>
      <p:ext uri="{BB962C8B-B14F-4D97-AF65-F5344CB8AC3E}">
        <p14:creationId xmlns:p14="http://schemas.microsoft.com/office/powerpoint/2010/main" val="2870453646"/>
      </p:ext>
    </p:extLst>
  </p:cSld>
  <p:clrMap bg1="lt1" tx1="dk1" bg2="lt2" tx2="dk2" accent1="accent1" accent2="accent2" accent3="accent3" accent4="accent4" accent5="accent5" accent6="accent6" hlink="hlink" folHlink="folHlink"/>
  <p:hf sldNum="0" ftr="0" dt="0"/>
</p:handoutMaster>
</file>

<file path=ppt/media/image1.png>
</file>

<file path=ppt/media/image10.png>
</file>

<file path=ppt/media/image11.jpeg>
</file>

<file path=ppt/media/image12.jpg>
</file>

<file path=ppt/media/image13.jpeg>
</file>

<file path=ppt/media/image14.png>
</file>

<file path=ppt/media/image2.jpg>
</file>

<file path=ppt/media/image3.jpe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5AEBF01-F77F-4B51-8E38-3034BB98A94F}" type="datetimeFigureOut">
              <a:rPr lang="en-US" smtClean="0"/>
              <a:t>6/25/2024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CF80B5B-03A6-44D4-AB6E-E84FB8D899E4}" type="slidenum">
              <a:rPr lang="en-US" smtClean="0"/>
              <a:t>‹#›</a:t>
            </a:fld>
            <a:endParaRPr lang="en-US"/>
          </a:p>
        </p:txBody>
      </p:sp>
    </p:spTree>
    <p:extLst>
      <p:ext uri="{BB962C8B-B14F-4D97-AF65-F5344CB8AC3E}">
        <p14:creationId xmlns:p14="http://schemas.microsoft.com/office/powerpoint/2010/main" val="2871667682"/>
      </p:ext>
    </p:extLst>
  </p:cSld>
  <p:clrMap bg1="lt1" tx1="dk1" bg2="lt2" tx2="dk2" accent1="accent1" accent2="accent2" accent3="accent3" accent4="accent4" accent5="accent5" accent6="accent6" hlink="hlink" folHlink="folHlink"/>
  <p:hf sldNum="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Header Placeholder 5"/>
          <p:cNvSpPr>
            <a:spLocks noGrp="1"/>
          </p:cNvSpPr>
          <p:nvPr>
            <p:ph type="hdr" sz="quarter" idx="10"/>
          </p:nvPr>
        </p:nvSpPr>
        <p:spPr/>
        <p:txBody>
          <a:bodyPr/>
          <a:lstStyle/>
          <a:p>
            <a:endParaRPr lang="en-US"/>
          </a:p>
        </p:txBody>
      </p:sp>
    </p:spTree>
    <p:extLst>
      <p:ext uri="{BB962C8B-B14F-4D97-AF65-F5344CB8AC3E}">
        <p14:creationId xmlns:p14="http://schemas.microsoft.com/office/powerpoint/2010/main" val="2685293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614D1-7B6C-793B-336D-0794236E69FB}"/>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0306A585-6D1D-A9BE-3D25-93BEFEAD00B0}"/>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1E061C0E-DBF2-835E-66D5-499AC5485E62}"/>
              </a:ext>
            </a:extLst>
          </p:cNvPr>
          <p:cNvSpPr>
            <a:spLocks noGrp="1"/>
          </p:cNvSpPr>
          <p:nvPr>
            <p:ph type="dt" sz="half" idx="10"/>
          </p:nvPr>
        </p:nvSpPr>
        <p:spPr/>
        <p:txBody>
          <a:bodyPr/>
          <a:lstStyle/>
          <a:p>
            <a:fld id="{2BF95400-85F1-45D3-914B-C8E2BF00D84C}" type="datetime1">
              <a:rPr lang="en-US" smtClean="0"/>
              <a:t>6/25/2024</a:t>
            </a:fld>
            <a:endParaRPr lang="en-US"/>
          </a:p>
        </p:txBody>
      </p:sp>
      <p:sp>
        <p:nvSpPr>
          <p:cNvPr id="5" name="Footer Placeholder 4">
            <a:extLst>
              <a:ext uri="{FF2B5EF4-FFF2-40B4-BE49-F238E27FC236}">
                <a16:creationId xmlns:a16="http://schemas.microsoft.com/office/drawing/2014/main" id="{24240735-9CB6-FFE7-3876-D00A6BFCCAAA}"/>
              </a:ext>
            </a:extLst>
          </p:cNvPr>
          <p:cNvSpPr>
            <a:spLocks noGrp="1"/>
          </p:cNvSpPr>
          <p:nvPr>
            <p:ph type="ftr" sz="quarter" idx="11"/>
          </p:nvPr>
        </p:nvSpPr>
        <p:spPr/>
        <p:txBody>
          <a:bodyPr/>
          <a:lstStyle/>
          <a:p>
            <a:r>
              <a:rPr lang="en-US"/>
              <a:t>Department of Electrical and Computer Engineering, CUI Lahore Campus</a:t>
            </a:r>
          </a:p>
        </p:txBody>
      </p:sp>
      <p:sp>
        <p:nvSpPr>
          <p:cNvPr id="6" name="Slide Number Placeholder 5">
            <a:extLst>
              <a:ext uri="{FF2B5EF4-FFF2-40B4-BE49-F238E27FC236}">
                <a16:creationId xmlns:a16="http://schemas.microsoft.com/office/drawing/2014/main" id="{A2B4ABC8-6A3D-0566-DF49-6455E5583390}"/>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024494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6D96A-0750-0780-9A9B-46195DD319D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BCEDB1-2793-503A-E435-92A39257D3A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D57795-151B-291D-C2C4-655A06E0CA31}"/>
              </a:ext>
            </a:extLst>
          </p:cNvPr>
          <p:cNvSpPr>
            <a:spLocks noGrp="1"/>
          </p:cNvSpPr>
          <p:nvPr>
            <p:ph type="dt" sz="half" idx="10"/>
          </p:nvPr>
        </p:nvSpPr>
        <p:spPr/>
        <p:txBody>
          <a:bodyPr/>
          <a:lstStyle/>
          <a:p>
            <a:fld id="{23EF1290-2047-4C6C-B6DB-5B835C39ECB0}" type="datetime1">
              <a:rPr lang="en-US" smtClean="0"/>
              <a:t>6/25/2024</a:t>
            </a:fld>
            <a:endParaRPr lang="en-US"/>
          </a:p>
        </p:txBody>
      </p:sp>
      <p:sp>
        <p:nvSpPr>
          <p:cNvPr id="5" name="Footer Placeholder 4">
            <a:extLst>
              <a:ext uri="{FF2B5EF4-FFF2-40B4-BE49-F238E27FC236}">
                <a16:creationId xmlns:a16="http://schemas.microsoft.com/office/drawing/2014/main" id="{D88BE608-B4BE-D316-EACC-EBAA3C50F615}"/>
              </a:ext>
            </a:extLst>
          </p:cNvPr>
          <p:cNvSpPr>
            <a:spLocks noGrp="1"/>
          </p:cNvSpPr>
          <p:nvPr>
            <p:ph type="ftr" sz="quarter" idx="11"/>
          </p:nvPr>
        </p:nvSpPr>
        <p:spPr/>
        <p:txBody>
          <a:bodyPr/>
          <a:lstStyle/>
          <a:p>
            <a:r>
              <a:rPr lang="en-US"/>
              <a:t>Department of Electrical and Computer Engineering, CUI Lahore Campus</a:t>
            </a:r>
          </a:p>
        </p:txBody>
      </p:sp>
      <p:sp>
        <p:nvSpPr>
          <p:cNvPr id="6" name="Slide Number Placeholder 5">
            <a:extLst>
              <a:ext uri="{FF2B5EF4-FFF2-40B4-BE49-F238E27FC236}">
                <a16:creationId xmlns:a16="http://schemas.microsoft.com/office/drawing/2014/main" id="{4D73C59A-1D3E-10C1-8056-709A416C8FDC}"/>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69280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7FBD11-DD24-BCE0-BE94-5584F937562D}"/>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2896008-4CAB-6C6B-8745-FF1532E463AE}"/>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32575B-7E38-C606-9112-B3B1EF456822}"/>
              </a:ext>
            </a:extLst>
          </p:cNvPr>
          <p:cNvSpPr>
            <a:spLocks noGrp="1"/>
          </p:cNvSpPr>
          <p:nvPr>
            <p:ph type="dt" sz="half" idx="10"/>
          </p:nvPr>
        </p:nvSpPr>
        <p:spPr/>
        <p:txBody>
          <a:bodyPr/>
          <a:lstStyle/>
          <a:p>
            <a:fld id="{39B70101-38F4-41F8-A0BF-3239FFAA6BC6}" type="datetime1">
              <a:rPr lang="en-US" smtClean="0"/>
              <a:t>6/25/2024</a:t>
            </a:fld>
            <a:endParaRPr lang="en-US"/>
          </a:p>
        </p:txBody>
      </p:sp>
      <p:sp>
        <p:nvSpPr>
          <p:cNvPr id="5" name="Footer Placeholder 4">
            <a:extLst>
              <a:ext uri="{FF2B5EF4-FFF2-40B4-BE49-F238E27FC236}">
                <a16:creationId xmlns:a16="http://schemas.microsoft.com/office/drawing/2014/main" id="{4AA6A147-E02B-A785-5592-2AAD3E4B8B25}"/>
              </a:ext>
            </a:extLst>
          </p:cNvPr>
          <p:cNvSpPr>
            <a:spLocks noGrp="1"/>
          </p:cNvSpPr>
          <p:nvPr>
            <p:ph type="ftr" sz="quarter" idx="11"/>
          </p:nvPr>
        </p:nvSpPr>
        <p:spPr/>
        <p:txBody>
          <a:bodyPr/>
          <a:lstStyle/>
          <a:p>
            <a:r>
              <a:rPr lang="en-US"/>
              <a:t>Department of Electrical and Computer Engineering, CUI Lahore Campus</a:t>
            </a:r>
          </a:p>
        </p:txBody>
      </p:sp>
      <p:sp>
        <p:nvSpPr>
          <p:cNvPr id="6" name="Slide Number Placeholder 5">
            <a:extLst>
              <a:ext uri="{FF2B5EF4-FFF2-40B4-BE49-F238E27FC236}">
                <a16:creationId xmlns:a16="http://schemas.microsoft.com/office/drawing/2014/main" id="{C617CAB0-2AD3-23D7-F2F2-1BA3CECFCC9B}"/>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0844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BC6D5-7F48-E304-47E1-B48A3D27C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CE1C7A-E8E4-37B9-DD49-D5C27CAB6B2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5A7E33-5162-3B8A-B5DF-4FB6919A5231}"/>
              </a:ext>
            </a:extLst>
          </p:cNvPr>
          <p:cNvSpPr>
            <a:spLocks noGrp="1"/>
          </p:cNvSpPr>
          <p:nvPr>
            <p:ph type="dt" sz="half" idx="10"/>
          </p:nvPr>
        </p:nvSpPr>
        <p:spPr/>
        <p:txBody>
          <a:bodyPr/>
          <a:lstStyle/>
          <a:p>
            <a:fld id="{3AE60D3B-FED5-4F98-8D78-698469D55114}" type="datetime1">
              <a:rPr lang="en-US" smtClean="0"/>
              <a:t>6/25/2024</a:t>
            </a:fld>
            <a:endParaRPr lang="en-US"/>
          </a:p>
        </p:txBody>
      </p:sp>
      <p:sp>
        <p:nvSpPr>
          <p:cNvPr id="5" name="Footer Placeholder 4">
            <a:extLst>
              <a:ext uri="{FF2B5EF4-FFF2-40B4-BE49-F238E27FC236}">
                <a16:creationId xmlns:a16="http://schemas.microsoft.com/office/drawing/2014/main" id="{F2963E32-A06E-D050-BF4E-1618E650B47E}"/>
              </a:ext>
            </a:extLst>
          </p:cNvPr>
          <p:cNvSpPr>
            <a:spLocks noGrp="1"/>
          </p:cNvSpPr>
          <p:nvPr>
            <p:ph type="ftr" sz="quarter" idx="11"/>
          </p:nvPr>
        </p:nvSpPr>
        <p:spPr/>
        <p:txBody>
          <a:bodyPr/>
          <a:lstStyle/>
          <a:p>
            <a:r>
              <a:rPr lang="en-US"/>
              <a:t>Department of Electrical and Computer Engineering, CUI Lahore Campus</a:t>
            </a:r>
          </a:p>
        </p:txBody>
      </p:sp>
      <p:sp>
        <p:nvSpPr>
          <p:cNvPr id="6" name="Slide Number Placeholder 5">
            <a:extLst>
              <a:ext uri="{FF2B5EF4-FFF2-40B4-BE49-F238E27FC236}">
                <a16:creationId xmlns:a16="http://schemas.microsoft.com/office/drawing/2014/main" id="{381F42F4-1E89-7317-6633-14C1317C2AA5}"/>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59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31D87-3674-3226-FEE4-9BE3AAA8EFD1}"/>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2F92BB11-9C2E-390A-CA26-A0E402E430A7}"/>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850919-E9B7-6E91-BF3A-37C1CDBD36C9}"/>
              </a:ext>
            </a:extLst>
          </p:cNvPr>
          <p:cNvSpPr>
            <a:spLocks noGrp="1"/>
          </p:cNvSpPr>
          <p:nvPr>
            <p:ph type="dt" sz="half" idx="10"/>
          </p:nvPr>
        </p:nvSpPr>
        <p:spPr/>
        <p:txBody>
          <a:bodyPr/>
          <a:lstStyle/>
          <a:p>
            <a:fld id="{FFBC65C1-B196-40B7-875B-AB1CAFAFF53B}" type="datetime1">
              <a:rPr lang="en-US" smtClean="0"/>
              <a:t>6/25/2024</a:t>
            </a:fld>
            <a:endParaRPr lang="en-US"/>
          </a:p>
        </p:txBody>
      </p:sp>
      <p:sp>
        <p:nvSpPr>
          <p:cNvPr id="5" name="Footer Placeholder 4">
            <a:extLst>
              <a:ext uri="{FF2B5EF4-FFF2-40B4-BE49-F238E27FC236}">
                <a16:creationId xmlns:a16="http://schemas.microsoft.com/office/drawing/2014/main" id="{73884D56-5E73-E7B4-0629-2A76528DE308}"/>
              </a:ext>
            </a:extLst>
          </p:cNvPr>
          <p:cNvSpPr>
            <a:spLocks noGrp="1"/>
          </p:cNvSpPr>
          <p:nvPr>
            <p:ph type="ftr" sz="quarter" idx="11"/>
          </p:nvPr>
        </p:nvSpPr>
        <p:spPr/>
        <p:txBody>
          <a:bodyPr/>
          <a:lstStyle/>
          <a:p>
            <a:r>
              <a:rPr lang="en-US"/>
              <a:t>Department of Electrical and Computer Engineering, CUI Lahore Campus</a:t>
            </a:r>
          </a:p>
        </p:txBody>
      </p:sp>
      <p:sp>
        <p:nvSpPr>
          <p:cNvPr id="6" name="Slide Number Placeholder 5">
            <a:extLst>
              <a:ext uri="{FF2B5EF4-FFF2-40B4-BE49-F238E27FC236}">
                <a16:creationId xmlns:a16="http://schemas.microsoft.com/office/drawing/2014/main" id="{D7613165-5D29-43A7-4EFC-564CA83BCD04}"/>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50315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3B899-5F3D-94C1-19A3-35149D7995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F28524-ED13-27B7-33B7-3D5A296001D0}"/>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F115485-9E52-C9AB-9B9D-028CF4C28CBC}"/>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2D4AE5B-307D-73D7-D7E8-F91C166F1B73}"/>
              </a:ext>
            </a:extLst>
          </p:cNvPr>
          <p:cNvSpPr>
            <a:spLocks noGrp="1"/>
          </p:cNvSpPr>
          <p:nvPr>
            <p:ph type="dt" sz="half" idx="10"/>
          </p:nvPr>
        </p:nvSpPr>
        <p:spPr/>
        <p:txBody>
          <a:bodyPr/>
          <a:lstStyle/>
          <a:p>
            <a:fld id="{DAA97744-B0E7-486C-9BD4-50AF8E879797}" type="datetime1">
              <a:rPr lang="en-US" smtClean="0"/>
              <a:t>6/25/2024</a:t>
            </a:fld>
            <a:endParaRPr lang="en-US"/>
          </a:p>
        </p:txBody>
      </p:sp>
      <p:sp>
        <p:nvSpPr>
          <p:cNvPr id="6" name="Footer Placeholder 5">
            <a:extLst>
              <a:ext uri="{FF2B5EF4-FFF2-40B4-BE49-F238E27FC236}">
                <a16:creationId xmlns:a16="http://schemas.microsoft.com/office/drawing/2014/main" id="{088ECFA6-5C47-1D12-709D-9A7B663E46F4}"/>
              </a:ext>
            </a:extLst>
          </p:cNvPr>
          <p:cNvSpPr>
            <a:spLocks noGrp="1"/>
          </p:cNvSpPr>
          <p:nvPr>
            <p:ph type="ftr" sz="quarter" idx="11"/>
          </p:nvPr>
        </p:nvSpPr>
        <p:spPr/>
        <p:txBody>
          <a:bodyPr/>
          <a:lstStyle/>
          <a:p>
            <a:r>
              <a:rPr lang="en-US"/>
              <a:t>Department of Electrical and Computer Engineering, CUI Lahore Campus</a:t>
            </a:r>
          </a:p>
        </p:txBody>
      </p:sp>
      <p:sp>
        <p:nvSpPr>
          <p:cNvPr id="7" name="Slide Number Placeholder 6">
            <a:extLst>
              <a:ext uri="{FF2B5EF4-FFF2-40B4-BE49-F238E27FC236}">
                <a16:creationId xmlns:a16="http://schemas.microsoft.com/office/drawing/2014/main" id="{4BE2E08B-CDE4-F633-35E1-4C0B8B03F390}"/>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709651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3DB8F-C53A-562E-52C2-B7F91FB0C473}"/>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50E0FAA-CCFA-9DBE-7C88-3A658469B37C}"/>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DA789FEF-D30D-5C0E-6FC9-6177BC62B0E5}"/>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18A0082-C1C6-8BF7-616B-652AADA5BFED}"/>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EC7A8278-2003-7399-AA2D-0166A5C51EFD}"/>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758291A-7453-EBA5-A60D-29D7F5DBDE19}"/>
              </a:ext>
            </a:extLst>
          </p:cNvPr>
          <p:cNvSpPr>
            <a:spLocks noGrp="1"/>
          </p:cNvSpPr>
          <p:nvPr>
            <p:ph type="dt" sz="half" idx="10"/>
          </p:nvPr>
        </p:nvSpPr>
        <p:spPr/>
        <p:txBody>
          <a:bodyPr/>
          <a:lstStyle/>
          <a:p>
            <a:fld id="{24858B93-0962-496F-921A-95D0857101B7}" type="datetime1">
              <a:rPr lang="en-US" smtClean="0"/>
              <a:t>6/25/2024</a:t>
            </a:fld>
            <a:endParaRPr lang="en-US"/>
          </a:p>
        </p:txBody>
      </p:sp>
      <p:sp>
        <p:nvSpPr>
          <p:cNvPr id="8" name="Footer Placeholder 7">
            <a:extLst>
              <a:ext uri="{FF2B5EF4-FFF2-40B4-BE49-F238E27FC236}">
                <a16:creationId xmlns:a16="http://schemas.microsoft.com/office/drawing/2014/main" id="{F8C66053-8B4C-04A2-1A46-9E3F4ED43888}"/>
              </a:ext>
            </a:extLst>
          </p:cNvPr>
          <p:cNvSpPr>
            <a:spLocks noGrp="1"/>
          </p:cNvSpPr>
          <p:nvPr>
            <p:ph type="ftr" sz="quarter" idx="11"/>
          </p:nvPr>
        </p:nvSpPr>
        <p:spPr/>
        <p:txBody>
          <a:bodyPr/>
          <a:lstStyle/>
          <a:p>
            <a:r>
              <a:rPr lang="en-US"/>
              <a:t>Department of Electrical and Computer Engineering, CUI Lahore Campus</a:t>
            </a:r>
          </a:p>
        </p:txBody>
      </p:sp>
      <p:sp>
        <p:nvSpPr>
          <p:cNvPr id="9" name="Slide Number Placeholder 8">
            <a:extLst>
              <a:ext uri="{FF2B5EF4-FFF2-40B4-BE49-F238E27FC236}">
                <a16:creationId xmlns:a16="http://schemas.microsoft.com/office/drawing/2014/main" id="{DD400D58-E531-B3B8-A3EF-ADC57F9DF6B2}"/>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667705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373B8-2BC4-88EE-B57E-FB451C0B6D3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067472C-EA0F-2C35-7812-530F1D597286}"/>
              </a:ext>
            </a:extLst>
          </p:cNvPr>
          <p:cNvSpPr>
            <a:spLocks noGrp="1"/>
          </p:cNvSpPr>
          <p:nvPr>
            <p:ph type="dt" sz="half" idx="10"/>
          </p:nvPr>
        </p:nvSpPr>
        <p:spPr/>
        <p:txBody>
          <a:bodyPr/>
          <a:lstStyle/>
          <a:p>
            <a:fld id="{C652DC95-4DAF-4E37-B1CA-4D9D1D51B842}" type="datetime1">
              <a:rPr lang="en-US" smtClean="0"/>
              <a:t>6/25/2024</a:t>
            </a:fld>
            <a:endParaRPr lang="en-US"/>
          </a:p>
        </p:txBody>
      </p:sp>
      <p:sp>
        <p:nvSpPr>
          <p:cNvPr id="4" name="Footer Placeholder 3">
            <a:extLst>
              <a:ext uri="{FF2B5EF4-FFF2-40B4-BE49-F238E27FC236}">
                <a16:creationId xmlns:a16="http://schemas.microsoft.com/office/drawing/2014/main" id="{719F676A-22D0-5EAB-ADD3-8AC2455C0166}"/>
              </a:ext>
            </a:extLst>
          </p:cNvPr>
          <p:cNvSpPr>
            <a:spLocks noGrp="1"/>
          </p:cNvSpPr>
          <p:nvPr>
            <p:ph type="ftr" sz="quarter" idx="11"/>
          </p:nvPr>
        </p:nvSpPr>
        <p:spPr/>
        <p:txBody>
          <a:bodyPr/>
          <a:lstStyle/>
          <a:p>
            <a:r>
              <a:rPr lang="en-US"/>
              <a:t>Department of Electrical and Computer Engineering, CUI Lahore Campus</a:t>
            </a:r>
          </a:p>
        </p:txBody>
      </p:sp>
      <p:sp>
        <p:nvSpPr>
          <p:cNvPr id="5" name="Slide Number Placeholder 4">
            <a:extLst>
              <a:ext uri="{FF2B5EF4-FFF2-40B4-BE49-F238E27FC236}">
                <a16:creationId xmlns:a16="http://schemas.microsoft.com/office/drawing/2014/main" id="{9C22187A-1C71-1D99-7A92-B5B51502AA5C}"/>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66111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3B315C-F941-B6C5-FD5D-91AF1EC29A41}"/>
              </a:ext>
            </a:extLst>
          </p:cNvPr>
          <p:cNvSpPr>
            <a:spLocks noGrp="1"/>
          </p:cNvSpPr>
          <p:nvPr>
            <p:ph type="dt" sz="half" idx="10"/>
          </p:nvPr>
        </p:nvSpPr>
        <p:spPr/>
        <p:txBody>
          <a:bodyPr/>
          <a:lstStyle/>
          <a:p>
            <a:fld id="{FAAA0D96-6B70-4E9A-97AE-3C3E5ABB3509}" type="datetime1">
              <a:rPr lang="en-US" smtClean="0"/>
              <a:t>6/25/2024</a:t>
            </a:fld>
            <a:endParaRPr lang="en-US"/>
          </a:p>
        </p:txBody>
      </p:sp>
      <p:sp>
        <p:nvSpPr>
          <p:cNvPr id="3" name="Footer Placeholder 2">
            <a:extLst>
              <a:ext uri="{FF2B5EF4-FFF2-40B4-BE49-F238E27FC236}">
                <a16:creationId xmlns:a16="http://schemas.microsoft.com/office/drawing/2014/main" id="{65F54718-82DD-AD62-A4D4-0519818F29A7}"/>
              </a:ext>
            </a:extLst>
          </p:cNvPr>
          <p:cNvSpPr>
            <a:spLocks noGrp="1"/>
          </p:cNvSpPr>
          <p:nvPr>
            <p:ph type="ftr" sz="quarter" idx="11"/>
          </p:nvPr>
        </p:nvSpPr>
        <p:spPr/>
        <p:txBody>
          <a:bodyPr/>
          <a:lstStyle/>
          <a:p>
            <a:r>
              <a:rPr lang="en-US"/>
              <a:t>Department of Electrical and Computer Engineering, CUI Lahore Campus</a:t>
            </a:r>
          </a:p>
        </p:txBody>
      </p:sp>
      <p:sp>
        <p:nvSpPr>
          <p:cNvPr id="4" name="Slide Number Placeholder 3">
            <a:extLst>
              <a:ext uri="{FF2B5EF4-FFF2-40B4-BE49-F238E27FC236}">
                <a16:creationId xmlns:a16="http://schemas.microsoft.com/office/drawing/2014/main" id="{7313B53A-2AF6-C69C-4081-568C8DB5658E}"/>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113592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21C33-DD90-2294-8397-957701B522B4}"/>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06264E7C-26EF-8E4E-AA0B-7E522F8D088D}"/>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409582-B898-6B65-293F-7F7B29A57273}"/>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AF7EA434-685C-A265-E1DE-5305E59272AA}"/>
              </a:ext>
            </a:extLst>
          </p:cNvPr>
          <p:cNvSpPr>
            <a:spLocks noGrp="1"/>
          </p:cNvSpPr>
          <p:nvPr>
            <p:ph type="dt" sz="half" idx="10"/>
          </p:nvPr>
        </p:nvSpPr>
        <p:spPr/>
        <p:txBody>
          <a:bodyPr/>
          <a:lstStyle/>
          <a:p>
            <a:fld id="{A4892857-E89A-407D-956C-F71E648731EC}" type="datetime1">
              <a:rPr lang="en-US" smtClean="0"/>
              <a:t>6/25/2024</a:t>
            </a:fld>
            <a:endParaRPr lang="en-US"/>
          </a:p>
        </p:txBody>
      </p:sp>
      <p:sp>
        <p:nvSpPr>
          <p:cNvPr id="6" name="Footer Placeholder 5">
            <a:extLst>
              <a:ext uri="{FF2B5EF4-FFF2-40B4-BE49-F238E27FC236}">
                <a16:creationId xmlns:a16="http://schemas.microsoft.com/office/drawing/2014/main" id="{CC58AF28-2CB0-2DCA-A4BB-A447F968C00E}"/>
              </a:ext>
            </a:extLst>
          </p:cNvPr>
          <p:cNvSpPr>
            <a:spLocks noGrp="1"/>
          </p:cNvSpPr>
          <p:nvPr>
            <p:ph type="ftr" sz="quarter" idx="11"/>
          </p:nvPr>
        </p:nvSpPr>
        <p:spPr/>
        <p:txBody>
          <a:bodyPr/>
          <a:lstStyle/>
          <a:p>
            <a:r>
              <a:rPr lang="en-US"/>
              <a:t>Department of Electrical and Computer Engineering, CUI Lahore Campus</a:t>
            </a:r>
          </a:p>
        </p:txBody>
      </p:sp>
      <p:sp>
        <p:nvSpPr>
          <p:cNvPr id="7" name="Slide Number Placeholder 6">
            <a:extLst>
              <a:ext uri="{FF2B5EF4-FFF2-40B4-BE49-F238E27FC236}">
                <a16:creationId xmlns:a16="http://schemas.microsoft.com/office/drawing/2014/main" id="{E07CCA21-CEDB-E499-4D4C-12D6DCB195DD}"/>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7272386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1E069-6AAE-8826-B378-C5F80F959B47}"/>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735D1EE6-D8C3-8BFF-FB5C-91F81B420AB9}"/>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12E31540-7CAA-5C88-14B1-7D318A3BD1D6}"/>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E71C1A17-971F-5C95-0BDC-480A544E0973}"/>
              </a:ext>
            </a:extLst>
          </p:cNvPr>
          <p:cNvSpPr>
            <a:spLocks noGrp="1"/>
          </p:cNvSpPr>
          <p:nvPr>
            <p:ph type="dt" sz="half" idx="10"/>
          </p:nvPr>
        </p:nvSpPr>
        <p:spPr/>
        <p:txBody>
          <a:bodyPr/>
          <a:lstStyle/>
          <a:p>
            <a:fld id="{5857FF85-3C68-44CA-9302-369BAE2B68A3}" type="datetime1">
              <a:rPr lang="en-US" smtClean="0"/>
              <a:t>6/25/2024</a:t>
            </a:fld>
            <a:endParaRPr lang="en-US"/>
          </a:p>
        </p:txBody>
      </p:sp>
      <p:sp>
        <p:nvSpPr>
          <p:cNvPr id="6" name="Footer Placeholder 5">
            <a:extLst>
              <a:ext uri="{FF2B5EF4-FFF2-40B4-BE49-F238E27FC236}">
                <a16:creationId xmlns:a16="http://schemas.microsoft.com/office/drawing/2014/main" id="{595CB9C7-7CFE-8BB9-5D4B-32C713D4D857}"/>
              </a:ext>
            </a:extLst>
          </p:cNvPr>
          <p:cNvSpPr>
            <a:spLocks noGrp="1"/>
          </p:cNvSpPr>
          <p:nvPr>
            <p:ph type="ftr" sz="quarter" idx="11"/>
          </p:nvPr>
        </p:nvSpPr>
        <p:spPr/>
        <p:txBody>
          <a:bodyPr/>
          <a:lstStyle/>
          <a:p>
            <a:r>
              <a:rPr lang="en-US"/>
              <a:t>Department of Electrical and Computer Engineering, CUI Lahore Campus</a:t>
            </a:r>
          </a:p>
        </p:txBody>
      </p:sp>
      <p:sp>
        <p:nvSpPr>
          <p:cNvPr id="7" name="Slide Number Placeholder 6">
            <a:extLst>
              <a:ext uri="{FF2B5EF4-FFF2-40B4-BE49-F238E27FC236}">
                <a16:creationId xmlns:a16="http://schemas.microsoft.com/office/drawing/2014/main" id="{857A5D54-9B44-59D9-6EC0-D0BCFBF6ABDB}"/>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29306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3D1DE1-BE00-D3AE-09DA-5BDFCFCBD743}"/>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38A92E9-17F3-BC61-E892-FB434D707035}"/>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2ED08C-EE10-C4BE-81B5-4F0E27112B5F}"/>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6C7FE10E-B84B-4C03-B5CF-0DD026CF35A6}" type="datetime1">
              <a:rPr lang="en-US" smtClean="0"/>
              <a:t>6/25/2024</a:t>
            </a:fld>
            <a:endParaRPr lang="en-US"/>
          </a:p>
        </p:txBody>
      </p:sp>
      <p:sp>
        <p:nvSpPr>
          <p:cNvPr id="5" name="Footer Placeholder 4">
            <a:extLst>
              <a:ext uri="{FF2B5EF4-FFF2-40B4-BE49-F238E27FC236}">
                <a16:creationId xmlns:a16="http://schemas.microsoft.com/office/drawing/2014/main" id="{C828C29B-6720-F45E-C70B-0231B5AD0ADA}"/>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a:t>Department of Electrical and Computer Engineering, CUI Lahore Campus</a:t>
            </a:r>
          </a:p>
        </p:txBody>
      </p:sp>
      <p:sp>
        <p:nvSpPr>
          <p:cNvPr id="6" name="Slide Number Placeholder 5">
            <a:extLst>
              <a:ext uri="{FF2B5EF4-FFF2-40B4-BE49-F238E27FC236}">
                <a16:creationId xmlns:a16="http://schemas.microsoft.com/office/drawing/2014/main" id="{9F1142DA-8396-3ED5-1354-64786D631FDD}"/>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4020598527"/>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Lst>
  <p:hf hd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09600" y="609600"/>
            <a:ext cx="77724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latin typeface="Times New Roman" panose="02020603050405020304" pitchFamily="18" charset="0"/>
              <a:cs typeface="Times New Roman" panose="02020603050405020304" pitchFamily="18" charset="0"/>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5175" y="325158"/>
            <a:ext cx="1519237" cy="1553301"/>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p:nvSpPr>
        <p:spPr>
          <a:xfrm>
            <a:off x="528593" y="3416715"/>
            <a:ext cx="77724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latin typeface="Times New Roman" panose="02020603050405020304" pitchFamily="18" charset="0"/>
              <a:cs typeface="Times New Roman" panose="02020603050405020304" pitchFamily="18" charset="0"/>
            </a:endParaRPr>
          </a:p>
        </p:txBody>
      </p:sp>
      <p:sp>
        <p:nvSpPr>
          <p:cNvPr id="8" name="Title">
            <a:extLst>
              <a:ext uri="{FF2B5EF4-FFF2-40B4-BE49-F238E27FC236}">
                <a16:creationId xmlns:a16="http://schemas.microsoft.com/office/drawing/2014/main" id="{8D72D37E-9FDB-0A6C-9D00-40C3D7D73B3B}"/>
              </a:ext>
            </a:extLst>
          </p:cNvPr>
          <p:cNvSpPr>
            <a:spLocks noGrp="1"/>
          </p:cNvSpPr>
          <p:nvPr/>
        </p:nvSpPr>
        <p:spPr>
          <a:xfrm>
            <a:off x="-159588" y="854396"/>
            <a:ext cx="9144000" cy="20285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b="1" dirty="0">
                <a:latin typeface="Times New Roman" panose="02020603050405020304" pitchFamily="18" charset="0"/>
                <a:cs typeface="Times New Roman" panose="02020603050405020304" pitchFamily="18" charset="0"/>
              </a:rPr>
              <a:t>Final Year Project Report </a:t>
            </a:r>
          </a:p>
        </p:txBody>
      </p:sp>
      <p:sp>
        <p:nvSpPr>
          <p:cNvPr id="11" name="TextBox 2">
            <a:extLst>
              <a:ext uri="{FF2B5EF4-FFF2-40B4-BE49-F238E27FC236}">
                <a16:creationId xmlns:a16="http://schemas.microsoft.com/office/drawing/2014/main" id="{A164DF1E-BE80-0867-39F5-7C5D47F7316D}"/>
              </a:ext>
            </a:extLst>
          </p:cNvPr>
          <p:cNvSpPr txBox="1"/>
          <p:nvPr/>
        </p:nvSpPr>
        <p:spPr>
          <a:xfrm>
            <a:off x="310300" y="1997202"/>
            <a:ext cx="8674112" cy="101566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3200" dirty="0">
                <a:latin typeface="Times New Roman" panose="02020603050405020304" pitchFamily="18" charset="0"/>
                <a:ea typeface="Calibri"/>
                <a:cs typeface="Times New Roman" panose="02020603050405020304" pitchFamily="18" charset="0"/>
              </a:rPr>
              <a:t>I</a:t>
            </a:r>
            <a:r>
              <a:rPr lang="en-US" sz="2800" dirty="0">
                <a:latin typeface="Times New Roman" panose="02020603050405020304" pitchFamily="18" charset="0"/>
                <a:ea typeface="Calibri"/>
                <a:cs typeface="Times New Roman" panose="02020603050405020304" pitchFamily="18" charset="0"/>
              </a:rPr>
              <a:t>ntegrating BCI and Machine Learning for Enhanced Robotic Arm Control</a:t>
            </a:r>
          </a:p>
        </p:txBody>
      </p:sp>
      <p:sp>
        <p:nvSpPr>
          <p:cNvPr id="12" name="Title">
            <a:extLst>
              <a:ext uri="{FF2B5EF4-FFF2-40B4-BE49-F238E27FC236}">
                <a16:creationId xmlns:a16="http://schemas.microsoft.com/office/drawing/2014/main" id="{61E2C5D7-F272-2F08-59F3-2F69FB1E397B}"/>
              </a:ext>
            </a:extLst>
          </p:cNvPr>
          <p:cNvSpPr txBox="1">
            <a:spLocks/>
          </p:cNvSpPr>
          <p:nvPr/>
        </p:nvSpPr>
        <p:spPr>
          <a:xfrm>
            <a:off x="177799" y="3361394"/>
            <a:ext cx="8991601" cy="1101576"/>
          </a:xfrm>
          <a:prstGeom prst="rect">
            <a:avLst/>
          </a:prstGeom>
        </p:spPr>
        <p:txBody>
          <a:bodyPr vert="horz" lIns="91440" tIns="45720" rIns="91440" bIns="45720" rtlCol="0" anchor="b">
            <a:normAutofit fontScale="8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3200" b="1" dirty="0">
                <a:latin typeface="Times New Roman" panose="02020603050405020304" pitchFamily="18" charset="0"/>
                <a:ea typeface="+mj-lt"/>
                <a:cs typeface="Times New Roman" panose="02020603050405020304" pitchFamily="18" charset="0"/>
              </a:rPr>
              <a:t>Project Supervisor:</a:t>
            </a:r>
            <a:r>
              <a:rPr lang="en-US" sz="3200" dirty="0">
                <a:latin typeface="Times New Roman" panose="02020603050405020304" pitchFamily="18" charset="0"/>
                <a:ea typeface="+mj-lt"/>
                <a:cs typeface="Times New Roman" panose="02020603050405020304" pitchFamily="18" charset="0"/>
              </a:rPr>
              <a:t>       </a:t>
            </a:r>
            <a:r>
              <a:rPr lang="en-US" sz="3000" dirty="0">
                <a:latin typeface="Times New Roman" panose="02020603050405020304" pitchFamily="18" charset="0"/>
                <a:ea typeface="+mj-lt"/>
                <a:cs typeface="Times New Roman" panose="02020603050405020304" pitchFamily="18" charset="0"/>
              </a:rPr>
              <a:t>Dr. Jehangir Arshad </a:t>
            </a:r>
          </a:p>
          <a:p>
            <a:pPr algn="ctr"/>
            <a:r>
              <a:rPr lang="en-US" sz="3200" b="1" dirty="0">
                <a:latin typeface="Times New Roman" panose="02020603050405020304" pitchFamily="18" charset="0"/>
                <a:ea typeface="+mj-lt"/>
                <a:cs typeface="Times New Roman" panose="02020603050405020304" pitchFamily="18" charset="0"/>
              </a:rPr>
              <a:t>Project Co-Supervisor:  </a:t>
            </a:r>
            <a:r>
              <a:rPr lang="en-US" sz="3000" dirty="0">
                <a:latin typeface="Times New Roman" panose="02020603050405020304" pitchFamily="18" charset="0"/>
                <a:ea typeface="+mj-lt"/>
                <a:cs typeface="Times New Roman" panose="02020603050405020304" pitchFamily="18" charset="0"/>
              </a:rPr>
              <a:t>Ms. </a:t>
            </a:r>
            <a:r>
              <a:rPr lang="en-US" sz="3000" dirty="0" err="1">
                <a:latin typeface="Times New Roman" panose="02020603050405020304" pitchFamily="18" charset="0"/>
                <a:ea typeface="+mj-lt"/>
                <a:cs typeface="Times New Roman" panose="02020603050405020304" pitchFamily="18" charset="0"/>
              </a:rPr>
              <a:t>Wajeeha</a:t>
            </a:r>
            <a:r>
              <a:rPr lang="en-US" sz="3000" dirty="0">
                <a:latin typeface="Times New Roman" panose="02020603050405020304" pitchFamily="18" charset="0"/>
                <a:ea typeface="+mj-lt"/>
                <a:cs typeface="Times New Roman" panose="02020603050405020304" pitchFamily="18" charset="0"/>
              </a:rPr>
              <a:t> Khan</a:t>
            </a:r>
            <a:br>
              <a:rPr lang="en-US" sz="3200" dirty="0">
                <a:latin typeface="Times New Roman" panose="02020603050405020304" pitchFamily="18" charset="0"/>
                <a:ea typeface="+mj-lt"/>
                <a:cs typeface="Times New Roman" panose="02020603050405020304" pitchFamily="18" charset="0"/>
              </a:rPr>
            </a:br>
            <a:endParaRPr lang="en-US" sz="3200" dirty="0">
              <a:latin typeface="Times New Roman" panose="02020603050405020304" pitchFamily="18" charset="0"/>
              <a:ea typeface="Calibri Light" panose="020F0302020204030204"/>
              <a:cs typeface="Times New Roman" panose="02020603050405020304" pitchFamily="18" charset="0"/>
            </a:endParaRPr>
          </a:p>
        </p:txBody>
      </p:sp>
      <p:sp>
        <p:nvSpPr>
          <p:cNvPr id="13" name="TextBox 10">
            <a:extLst>
              <a:ext uri="{FF2B5EF4-FFF2-40B4-BE49-F238E27FC236}">
                <a16:creationId xmlns:a16="http://schemas.microsoft.com/office/drawing/2014/main" id="{219AEBD1-0BB0-5845-CD2B-13DF80D552C1}"/>
              </a:ext>
            </a:extLst>
          </p:cNvPr>
          <p:cNvSpPr txBox="1"/>
          <p:nvPr/>
        </p:nvSpPr>
        <p:spPr>
          <a:xfrm>
            <a:off x="467518" y="4182603"/>
            <a:ext cx="7889787" cy="193899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r>
              <a:rPr lang="en-US" sz="2400" baseline="0" dirty="0">
                <a:latin typeface="Times New Roman" panose="02020603050405020304" pitchFamily="18" charset="0"/>
                <a:ea typeface="Segoe UI"/>
                <a:cs typeface="Times New Roman" panose="02020603050405020304" pitchFamily="18" charset="0"/>
              </a:rPr>
              <a:t>Team Members</a:t>
            </a:r>
            <a:endParaRPr lang="en-US" sz="2400" dirty="0">
              <a:latin typeface="Times New Roman" panose="02020603050405020304" pitchFamily="18" charset="0"/>
              <a:ea typeface="Segoe UI"/>
              <a:cs typeface="Times New Roman" panose="02020603050405020304" pitchFamily="18" charset="0"/>
            </a:endParaRPr>
          </a:p>
          <a:p>
            <a:pPr algn="ctr"/>
            <a:r>
              <a:rPr lang="en-US" sz="2400" baseline="0" dirty="0">
                <a:latin typeface="Times New Roman" panose="02020603050405020304" pitchFamily="18" charset="0"/>
                <a:ea typeface="Segoe UI"/>
                <a:cs typeface="Times New Roman" panose="02020603050405020304" pitchFamily="18" charset="0"/>
              </a:rPr>
              <a:t>M. Yousaf Iqbal               </a:t>
            </a:r>
            <a:r>
              <a:rPr lang="en-US" sz="2400" dirty="0">
                <a:latin typeface="Times New Roman" panose="02020603050405020304" pitchFamily="18" charset="0"/>
                <a:ea typeface="Segoe UI"/>
                <a:cs typeface="Times New Roman" panose="02020603050405020304" pitchFamily="18" charset="0"/>
              </a:rPr>
              <a:t>   </a:t>
            </a:r>
            <a:r>
              <a:rPr lang="en-US" sz="2400" baseline="0" dirty="0">
                <a:latin typeface="Times New Roman" panose="02020603050405020304" pitchFamily="18" charset="0"/>
                <a:ea typeface="Segoe UI"/>
                <a:cs typeface="Times New Roman" panose="02020603050405020304" pitchFamily="18" charset="0"/>
              </a:rPr>
              <a:t> </a:t>
            </a:r>
            <a:r>
              <a:rPr lang="en-US" sz="2400" dirty="0">
                <a:latin typeface="Times New Roman" panose="02020603050405020304" pitchFamily="18" charset="0"/>
                <a:ea typeface="Segoe UI"/>
                <a:cs typeface="Times New Roman" panose="02020603050405020304" pitchFamily="18" charset="0"/>
              </a:rPr>
              <a:t> </a:t>
            </a:r>
            <a:r>
              <a:rPr lang="en-US" sz="2400" baseline="0" dirty="0">
                <a:latin typeface="Times New Roman" panose="02020603050405020304" pitchFamily="18" charset="0"/>
                <a:ea typeface="Segoe UI"/>
                <a:cs typeface="Times New Roman" panose="02020603050405020304" pitchFamily="18" charset="0"/>
              </a:rPr>
              <a:t>FA20-BCE-008</a:t>
            </a:r>
            <a:r>
              <a:rPr lang="en-US" sz="2400" dirty="0">
                <a:latin typeface="Times New Roman" panose="02020603050405020304" pitchFamily="18" charset="0"/>
                <a:ea typeface="Segoe UI"/>
                <a:cs typeface="Times New Roman" panose="02020603050405020304" pitchFamily="18" charset="0"/>
              </a:rPr>
              <a:t>​</a:t>
            </a:r>
          </a:p>
          <a:p>
            <a:pPr algn="ctr"/>
            <a:r>
              <a:rPr lang="en-US" sz="2400" baseline="0" dirty="0">
                <a:latin typeface="Times New Roman" panose="02020603050405020304" pitchFamily="18" charset="0"/>
                <a:ea typeface="Segoe UI"/>
                <a:cs typeface="Times New Roman" panose="02020603050405020304" pitchFamily="18" charset="0"/>
              </a:rPr>
              <a:t>Moiz Usman                 </a:t>
            </a:r>
            <a:r>
              <a:rPr lang="en-US" sz="2400" dirty="0">
                <a:latin typeface="Times New Roman" panose="02020603050405020304" pitchFamily="18" charset="0"/>
                <a:ea typeface="Segoe UI"/>
                <a:cs typeface="Times New Roman" panose="02020603050405020304" pitchFamily="18" charset="0"/>
              </a:rPr>
              <a:t>        </a:t>
            </a:r>
            <a:r>
              <a:rPr lang="en-US" sz="2400" baseline="0" dirty="0">
                <a:latin typeface="Times New Roman" panose="02020603050405020304" pitchFamily="18" charset="0"/>
                <a:ea typeface="Segoe UI"/>
                <a:cs typeface="Times New Roman" panose="02020603050405020304" pitchFamily="18" charset="0"/>
              </a:rPr>
              <a:t>FA20-BCE-025</a:t>
            </a:r>
            <a:r>
              <a:rPr lang="en-US" sz="2400" dirty="0">
                <a:latin typeface="Times New Roman" panose="02020603050405020304" pitchFamily="18" charset="0"/>
                <a:ea typeface="Segoe UI"/>
                <a:cs typeface="Times New Roman" panose="02020603050405020304" pitchFamily="18" charset="0"/>
              </a:rPr>
              <a:t>​</a:t>
            </a:r>
          </a:p>
          <a:p>
            <a:pPr algn="ctr"/>
            <a:r>
              <a:rPr lang="en-US" sz="2400" baseline="0" dirty="0">
                <a:latin typeface="Times New Roman" panose="02020603050405020304" pitchFamily="18" charset="0"/>
                <a:ea typeface="Segoe UI"/>
                <a:cs typeface="Times New Roman" panose="02020603050405020304" pitchFamily="18" charset="0"/>
              </a:rPr>
              <a:t>Fazeel Abbas                 </a:t>
            </a:r>
            <a:r>
              <a:rPr lang="en-US" sz="2400" dirty="0">
                <a:latin typeface="Times New Roman" panose="02020603050405020304" pitchFamily="18" charset="0"/>
                <a:ea typeface="Segoe UI"/>
                <a:cs typeface="Times New Roman" panose="02020603050405020304" pitchFamily="18" charset="0"/>
              </a:rPr>
              <a:t>       </a:t>
            </a:r>
            <a:r>
              <a:rPr lang="en-US" sz="2400" baseline="0" dirty="0">
                <a:latin typeface="Times New Roman" panose="02020603050405020304" pitchFamily="18" charset="0"/>
                <a:ea typeface="Segoe UI"/>
                <a:cs typeface="Times New Roman" panose="02020603050405020304" pitchFamily="18" charset="0"/>
              </a:rPr>
              <a:t>FA20-BCE-041</a:t>
            </a:r>
            <a:r>
              <a:rPr lang="en-US" sz="2400" dirty="0">
                <a:latin typeface="Times New Roman" panose="02020603050405020304" pitchFamily="18" charset="0"/>
                <a:ea typeface="Segoe UI"/>
                <a:cs typeface="Times New Roman" panose="02020603050405020304" pitchFamily="18" charset="0"/>
              </a:rPr>
              <a:t>​</a:t>
            </a:r>
          </a:p>
          <a:p>
            <a:pPr algn="ctr"/>
            <a:r>
              <a:rPr lang="en-US" sz="2400" baseline="0" dirty="0">
                <a:latin typeface="Times New Roman" panose="02020603050405020304" pitchFamily="18" charset="0"/>
                <a:ea typeface="Segoe UI"/>
                <a:cs typeface="Times New Roman" panose="02020603050405020304" pitchFamily="18" charset="0"/>
              </a:rPr>
              <a:t>M. Naeem                     </a:t>
            </a:r>
            <a:r>
              <a:rPr lang="en-US" sz="2400" dirty="0">
                <a:latin typeface="Times New Roman" panose="02020603050405020304" pitchFamily="18" charset="0"/>
                <a:ea typeface="Segoe UI"/>
                <a:cs typeface="Times New Roman" panose="02020603050405020304" pitchFamily="18" charset="0"/>
              </a:rPr>
              <a:t>       </a:t>
            </a:r>
            <a:r>
              <a:rPr lang="en-US" sz="2400" baseline="0" dirty="0">
                <a:latin typeface="Times New Roman" panose="02020603050405020304" pitchFamily="18" charset="0"/>
                <a:ea typeface="Segoe UI"/>
                <a:cs typeface="Times New Roman" panose="02020603050405020304" pitchFamily="18" charset="0"/>
              </a:rPr>
              <a:t>FA20-BCE-093</a:t>
            </a:r>
            <a:endParaRPr lang="en-US" sz="24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3D8599F-7741-01F7-3611-E4E97C02A92F}"/>
              </a:ext>
            </a:extLst>
          </p:cNvPr>
          <p:cNvSpPr txBox="1"/>
          <p:nvPr/>
        </p:nvSpPr>
        <p:spPr>
          <a:xfrm>
            <a:off x="3818467" y="1212650"/>
            <a:ext cx="4724400" cy="369332"/>
          </a:xfrm>
          <a:prstGeom prst="rect">
            <a:avLst/>
          </a:prstGeom>
          <a:noFill/>
        </p:spPr>
        <p:txBody>
          <a:bodyPr wrap="square">
            <a:spAutoFit/>
          </a:bodyPr>
          <a:lstStyle/>
          <a:p>
            <a:r>
              <a:rPr lang="en-US" sz="1800" b="1" dirty="0">
                <a:latin typeface="Times New Roman" panose="02020603050405020304" pitchFamily="18" charset="0"/>
                <a:cs typeface="Times New Roman" panose="02020603050405020304" pitchFamily="18" charset="0"/>
              </a:rPr>
              <a:t>GROUP-17</a:t>
            </a:r>
            <a:endParaRPr lang="en-US" b="1" dirty="0">
              <a:latin typeface="Times New Roman" panose="02020603050405020304" pitchFamily="18" charset="0"/>
              <a:cs typeface="Times New Roman" panose="02020603050405020304" pitchFamily="18" charset="0"/>
            </a:endParaRPr>
          </a:p>
        </p:txBody>
      </p:sp>
      <p:cxnSp>
        <p:nvCxnSpPr>
          <p:cNvPr id="5" name="Straight Connector 4">
            <a:extLst>
              <a:ext uri="{FF2B5EF4-FFF2-40B4-BE49-F238E27FC236}">
                <a16:creationId xmlns:a16="http://schemas.microsoft.com/office/drawing/2014/main" id="{86DB79A2-D434-A340-5EFF-CDC80ED3B906}"/>
              </a:ext>
            </a:extLst>
          </p:cNvPr>
          <p:cNvCxnSpPr>
            <a:cxnSpLocks/>
          </p:cNvCxnSpPr>
          <p:nvPr/>
        </p:nvCxnSpPr>
        <p:spPr>
          <a:xfrm>
            <a:off x="762000" y="3060490"/>
            <a:ext cx="762000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97615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3F2F5-359A-09E7-85B3-7B04EACC606E}"/>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EEGLAB for pre-processing </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C988BC9-963A-FF71-6084-F7065F10A73A}"/>
              </a:ext>
            </a:extLst>
          </p:cNvPr>
          <p:cNvSpPr>
            <a:spLocks noGrp="1"/>
          </p:cNvSpPr>
          <p:nvPr>
            <p:ph idx="1"/>
          </p:nvPr>
        </p:nvSpPr>
        <p:spPr>
          <a:xfrm>
            <a:off x="628650" y="1433511"/>
            <a:ext cx="7886700" cy="4743452"/>
          </a:xfrm>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EEGLAB by MATLAB is used to pre-process the data for feature selection and classification.</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Filtering Techniques used are Clean line filter, Down-sampling, and Notch filter are used. </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Clean-line filter is EEGLAB built-in filter used to remove the DC offset of the signals.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Down-sampling helps minimize the use of resources.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FIR filter is used to get the required frequency range which is 8hz to 32hz</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ICA ( Independent component analysis) is used to remove eye Artifacts.</a:t>
            </a:r>
          </a:p>
        </p:txBody>
      </p:sp>
      <p:sp>
        <p:nvSpPr>
          <p:cNvPr id="4" name="Footer Placeholder 3">
            <a:extLst>
              <a:ext uri="{FF2B5EF4-FFF2-40B4-BE49-F238E27FC236}">
                <a16:creationId xmlns:a16="http://schemas.microsoft.com/office/drawing/2014/main" id="{EA4A6988-10E4-1F40-33EC-5D2F0B47F725}"/>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Department of Electrical and Computer Engineering, CUI Lahore Campus</a:t>
            </a:r>
          </a:p>
        </p:txBody>
      </p:sp>
      <p:sp>
        <p:nvSpPr>
          <p:cNvPr id="5" name="Slide Number Placeholder 4">
            <a:extLst>
              <a:ext uri="{FF2B5EF4-FFF2-40B4-BE49-F238E27FC236}">
                <a16:creationId xmlns:a16="http://schemas.microsoft.com/office/drawing/2014/main" id="{45070517-40F2-A898-9B04-8D2B79843C50}"/>
              </a:ext>
            </a:extLst>
          </p:cNvPr>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10</a:t>
            </a:fld>
            <a:endParaRPr lang="en-US">
              <a:latin typeface="Times New Roman" panose="02020603050405020304" pitchFamily="18" charset="0"/>
              <a:cs typeface="Times New Roman" panose="02020603050405020304" pitchFamily="18" charset="0"/>
            </a:endParaRPr>
          </a:p>
        </p:txBody>
      </p:sp>
      <p:pic>
        <p:nvPicPr>
          <p:cNvPr id="6" name="Picture 3">
            <a:extLst>
              <a:ext uri="{FF2B5EF4-FFF2-40B4-BE49-F238E27FC236}">
                <a16:creationId xmlns:a16="http://schemas.microsoft.com/office/drawing/2014/main" id="{9258FDC7-0CCB-086F-2448-BC81EFD06F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0" y="380999"/>
            <a:ext cx="1066800" cy="103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3040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3F2F5-359A-09E7-85B3-7B04EACC606E}"/>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Explaining Data Set</a:t>
            </a:r>
          </a:p>
        </p:txBody>
      </p:sp>
      <p:sp>
        <p:nvSpPr>
          <p:cNvPr id="3" name="Content Placeholder 2">
            <a:extLst>
              <a:ext uri="{FF2B5EF4-FFF2-40B4-BE49-F238E27FC236}">
                <a16:creationId xmlns:a16="http://schemas.microsoft.com/office/drawing/2014/main" id="{CC988BC9-963A-FF71-6084-F7065F10A73A}"/>
              </a:ext>
            </a:extLst>
          </p:cNvPr>
          <p:cNvSpPr>
            <a:spLocks noGrp="1"/>
          </p:cNvSpPr>
          <p:nvPr>
            <p:ph idx="1"/>
          </p:nvPr>
        </p:nvSpPr>
        <p:spPr>
          <a:xfrm>
            <a:off x="628650" y="1433511"/>
            <a:ext cx="7886700" cy="4743452"/>
          </a:xfrm>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Dataset was created for 3 users. We used motor imagery to acquire data.  Data was obtained for 30 seconds and after that only data from 10 seconds where user focus was best selected for further processing.</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Dataset contains 3 classes 0 for left, 1 for right, and 2 for no movement. </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Python was used for feature engineering. STD, Mean, and power of each electrode were added as features. </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This updated dataset was used for training algorithms.</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80 % of the data is used to train the model and 20 % of the remaining data was used to test the accuracy of different classifiers.</a:t>
            </a:r>
          </a:p>
          <a:p>
            <a:pPr marL="0" indent="0">
              <a:buNone/>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EA4A6988-10E4-1F40-33EC-5D2F0B47F725}"/>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Department of Electrical and Computer Engineering, CUI Lahore Campus</a:t>
            </a:r>
          </a:p>
        </p:txBody>
      </p:sp>
      <p:sp>
        <p:nvSpPr>
          <p:cNvPr id="5" name="Slide Number Placeholder 4">
            <a:extLst>
              <a:ext uri="{FF2B5EF4-FFF2-40B4-BE49-F238E27FC236}">
                <a16:creationId xmlns:a16="http://schemas.microsoft.com/office/drawing/2014/main" id="{45070517-40F2-A898-9B04-8D2B79843C50}"/>
              </a:ext>
            </a:extLst>
          </p:cNvPr>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11</a:t>
            </a:fld>
            <a:endParaRPr lang="en-US">
              <a:latin typeface="Times New Roman" panose="02020603050405020304" pitchFamily="18" charset="0"/>
              <a:cs typeface="Times New Roman" panose="02020603050405020304" pitchFamily="18" charset="0"/>
            </a:endParaRPr>
          </a:p>
        </p:txBody>
      </p:sp>
      <p:pic>
        <p:nvPicPr>
          <p:cNvPr id="6" name="Picture 3">
            <a:extLst>
              <a:ext uri="{FF2B5EF4-FFF2-40B4-BE49-F238E27FC236}">
                <a16:creationId xmlns:a16="http://schemas.microsoft.com/office/drawing/2014/main" id="{9258FDC7-0CCB-086F-2448-BC81EFD06F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0" y="380999"/>
            <a:ext cx="1066800" cy="103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3045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B5528-D1DA-2EB3-C42D-D1FDA08273BE}"/>
              </a:ext>
            </a:extLst>
          </p:cNvPr>
          <p:cNvSpPr>
            <a:spLocks noGrp="1"/>
          </p:cNvSpPr>
          <p:nvPr>
            <p:ph type="title"/>
          </p:nvPr>
        </p:nvSpPr>
        <p:spPr>
          <a:xfrm>
            <a:off x="628650" y="365127"/>
            <a:ext cx="7886700" cy="1082674"/>
          </a:xfrm>
        </p:spPr>
        <p:txBody>
          <a:bodyPr/>
          <a:lstStyle/>
          <a:p>
            <a:r>
              <a:rPr lang="en-US" b="1" dirty="0">
                <a:latin typeface="Times New Roman" panose="02020603050405020304" pitchFamily="18" charset="0"/>
                <a:cs typeface="Times New Roman" panose="02020603050405020304" pitchFamily="18" charset="0"/>
              </a:rPr>
              <a:t>Initial Signals</a:t>
            </a:r>
          </a:p>
        </p:txBody>
      </p:sp>
      <p:sp>
        <p:nvSpPr>
          <p:cNvPr id="3" name="Content Placeholder 2">
            <a:extLst>
              <a:ext uri="{FF2B5EF4-FFF2-40B4-BE49-F238E27FC236}">
                <a16:creationId xmlns:a16="http://schemas.microsoft.com/office/drawing/2014/main" id="{F9820DD3-B912-4977-43BF-CBDBF4744ED2}"/>
              </a:ext>
            </a:extLst>
          </p:cNvPr>
          <p:cNvSpPr>
            <a:spLocks noGrp="1"/>
          </p:cNvSpPr>
          <p:nvPr>
            <p:ph idx="1"/>
          </p:nvPr>
        </p:nvSpPr>
        <p:spPr>
          <a:xfrm>
            <a:off x="628650" y="1219200"/>
            <a:ext cx="7886700" cy="4957763"/>
          </a:xfrm>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Here the signal-to-noise ratio is very bad. There are many artifacts present in the data. There are some channels we don’t really need, and DC offset is also present in the signals.</a:t>
            </a:r>
          </a:p>
        </p:txBody>
      </p:sp>
      <p:sp>
        <p:nvSpPr>
          <p:cNvPr id="4" name="Footer Placeholder 3">
            <a:extLst>
              <a:ext uri="{FF2B5EF4-FFF2-40B4-BE49-F238E27FC236}">
                <a16:creationId xmlns:a16="http://schemas.microsoft.com/office/drawing/2014/main" id="{DAD7C263-BF7F-D95B-6E71-9FFF33F5797B}"/>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Department of Electrical and Computer Engineering, CUI Lahore Campus</a:t>
            </a:r>
          </a:p>
        </p:txBody>
      </p:sp>
      <p:sp>
        <p:nvSpPr>
          <p:cNvPr id="5" name="Slide Number Placeholder 4">
            <a:extLst>
              <a:ext uri="{FF2B5EF4-FFF2-40B4-BE49-F238E27FC236}">
                <a16:creationId xmlns:a16="http://schemas.microsoft.com/office/drawing/2014/main" id="{0E712D6C-BFF4-8CEA-1CC5-594A8775FDE4}"/>
              </a:ext>
            </a:extLst>
          </p:cNvPr>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12</a:t>
            </a:fld>
            <a:endParaRPr lang="en-US">
              <a:latin typeface="Times New Roman" panose="02020603050405020304" pitchFamily="18" charset="0"/>
              <a:cs typeface="Times New Roman" panose="02020603050405020304" pitchFamily="18" charset="0"/>
            </a:endParaRPr>
          </a:p>
        </p:txBody>
      </p:sp>
      <p:pic>
        <p:nvPicPr>
          <p:cNvPr id="6" name="Picture 5" descr="A screenshot of a computer&#10;&#10;Description automatically generated">
            <a:extLst>
              <a:ext uri="{FF2B5EF4-FFF2-40B4-BE49-F238E27FC236}">
                <a16:creationId xmlns:a16="http://schemas.microsoft.com/office/drawing/2014/main" id="{28978F75-DB1D-3839-4BD5-54E1AA8A0B74}"/>
              </a:ext>
            </a:extLst>
          </p:cNvPr>
          <p:cNvPicPr>
            <a:picLocks noChangeAspect="1"/>
          </p:cNvPicPr>
          <p:nvPr/>
        </p:nvPicPr>
        <p:blipFill rotWithShape="1">
          <a:blip r:embed="rId2"/>
          <a:srcRect l="2013" t="10213"/>
          <a:stretch/>
        </p:blipFill>
        <p:spPr>
          <a:xfrm>
            <a:off x="326083" y="2301875"/>
            <a:ext cx="8491834" cy="4054476"/>
          </a:xfrm>
          <a:prstGeom prst="rect">
            <a:avLst/>
          </a:prstGeom>
        </p:spPr>
      </p:pic>
      <p:pic>
        <p:nvPicPr>
          <p:cNvPr id="7" name="Picture 3">
            <a:extLst>
              <a:ext uri="{FF2B5EF4-FFF2-40B4-BE49-F238E27FC236}">
                <a16:creationId xmlns:a16="http://schemas.microsoft.com/office/drawing/2014/main" id="{42EC0E5D-1162-0462-A1E6-0A69578F50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10514" y="210297"/>
            <a:ext cx="1066800" cy="103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1051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4BF10-1070-F9F4-155B-B146DAB35AB5}"/>
              </a:ext>
            </a:extLst>
          </p:cNvPr>
          <p:cNvSpPr>
            <a:spLocks noGrp="1"/>
          </p:cNvSpPr>
          <p:nvPr>
            <p:ph type="title"/>
          </p:nvPr>
        </p:nvSpPr>
        <p:spPr>
          <a:xfrm>
            <a:off x="628650" y="365127"/>
            <a:ext cx="7886700" cy="930274"/>
          </a:xfrm>
        </p:spPr>
        <p:txBody>
          <a:bodyPr/>
          <a:lstStyle/>
          <a:p>
            <a:r>
              <a:rPr lang="en-US" b="1" dirty="0">
                <a:latin typeface="Times New Roman" panose="02020603050405020304" pitchFamily="18" charset="0"/>
                <a:cs typeface="Times New Roman" panose="02020603050405020304" pitchFamily="18" charset="0"/>
              </a:rPr>
              <a:t>Filtering</a:t>
            </a:r>
          </a:p>
        </p:txBody>
      </p:sp>
      <p:sp>
        <p:nvSpPr>
          <p:cNvPr id="3" name="Content Placeholder 2">
            <a:extLst>
              <a:ext uri="{FF2B5EF4-FFF2-40B4-BE49-F238E27FC236}">
                <a16:creationId xmlns:a16="http://schemas.microsoft.com/office/drawing/2014/main" id="{46E2FD98-E721-047C-3555-71526B2A8EC2}"/>
              </a:ext>
            </a:extLst>
          </p:cNvPr>
          <p:cNvSpPr>
            <a:spLocks noGrp="1"/>
          </p:cNvSpPr>
          <p:nvPr>
            <p:ph idx="1"/>
          </p:nvPr>
        </p:nvSpPr>
        <p:spPr>
          <a:xfrm>
            <a:off x="628650" y="1295401"/>
            <a:ext cx="7886700" cy="4881562"/>
          </a:xfrm>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After removal of DC offset and down-sampling FIR(Finite Impulse response) filter is used as a band pass filter to remove big spikes in the data and lower the amplitude on eye artifacts.</a:t>
            </a:r>
          </a:p>
        </p:txBody>
      </p:sp>
      <p:sp>
        <p:nvSpPr>
          <p:cNvPr id="4" name="Footer Placeholder 3">
            <a:extLst>
              <a:ext uri="{FF2B5EF4-FFF2-40B4-BE49-F238E27FC236}">
                <a16:creationId xmlns:a16="http://schemas.microsoft.com/office/drawing/2014/main" id="{3E0DA68F-37C2-EA40-A170-B81859FF248C}"/>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Department of Electrical and Computer Engineering, CUI Lahore Campus</a:t>
            </a:r>
          </a:p>
        </p:txBody>
      </p:sp>
      <p:sp>
        <p:nvSpPr>
          <p:cNvPr id="5" name="Slide Number Placeholder 4">
            <a:extLst>
              <a:ext uri="{FF2B5EF4-FFF2-40B4-BE49-F238E27FC236}">
                <a16:creationId xmlns:a16="http://schemas.microsoft.com/office/drawing/2014/main" id="{CE2D3027-5D57-61C3-CE60-E16517CD70BC}"/>
              </a:ext>
            </a:extLst>
          </p:cNvPr>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13</a:t>
            </a:fld>
            <a:endParaRPr lang="en-US">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7058EF4C-4674-03C1-D582-4E7D3A69281E}"/>
              </a:ext>
            </a:extLst>
          </p:cNvPr>
          <p:cNvPicPr>
            <a:picLocks noChangeAspect="1"/>
          </p:cNvPicPr>
          <p:nvPr/>
        </p:nvPicPr>
        <p:blipFill rotWithShape="1">
          <a:blip r:embed="rId2"/>
          <a:srcRect l="2954" t="10684"/>
          <a:stretch/>
        </p:blipFill>
        <p:spPr>
          <a:xfrm>
            <a:off x="252815" y="2438401"/>
            <a:ext cx="8638369" cy="3917950"/>
          </a:xfrm>
          <a:prstGeom prst="rect">
            <a:avLst/>
          </a:prstGeom>
        </p:spPr>
      </p:pic>
      <p:pic>
        <p:nvPicPr>
          <p:cNvPr id="8" name="Picture 3">
            <a:extLst>
              <a:ext uri="{FF2B5EF4-FFF2-40B4-BE49-F238E27FC236}">
                <a16:creationId xmlns:a16="http://schemas.microsoft.com/office/drawing/2014/main" id="{EFAE8BEB-8120-56D7-BA47-1BC0C5ACB8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48550" y="327818"/>
            <a:ext cx="1066800" cy="103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6117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5B2B2-8968-C72A-3EBB-4248D5406D2B}"/>
              </a:ext>
            </a:extLst>
          </p:cNvPr>
          <p:cNvSpPr>
            <a:spLocks noGrp="1"/>
          </p:cNvSpPr>
          <p:nvPr>
            <p:ph type="title"/>
          </p:nvPr>
        </p:nvSpPr>
        <p:spPr>
          <a:xfrm>
            <a:off x="628650" y="365127"/>
            <a:ext cx="7886700" cy="1158874"/>
          </a:xfrm>
        </p:spPr>
        <p:txBody>
          <a:bodyPr/>
          <a:lstStyle/>
          <a:p>
            <a:r>
              <a:rPr lang="en-US" b="1" dirty="0">
                <a:latin typeface="Times New Roman" panose="02020603050405020304" pitchFamily="18" charset="0"/>
                <a:cs typeface="Times New Roman" panose="02020603050405020304" pitchFamily="18" charset="0"/>
              </a:rPr>
              <a:t>Classification Algorithms</a:t>
            </a:r>
          </a:p>
        </p:txBody>
      </p:sp>
      <p:sp>
        <p:nvSpPr>
          <p:cNvPr id="3" name="Content Placeholder 2">
            <a:extLst>
              <a:ext uri="{FF2B5EF4-FFF2-40B4-BE49-F238E27FC236}">
                <a16:creationId xmlns:a16="http://schemas.microsoft.com/office/drawing/2014/main" id="{FABAF550-3913-C2AC-B8DB-D7679ABFBE43}"/>
              </a:ext>
            </a:extLst>
          </p:cNvPr>
          <p:cNvSpPr>
            <a:spLocks noGrp="1"/>
          </p:cNvSpPr>
          <p:nvPr>
            <p:ph idx="1"/>
          </p:nvPr>
        </p:nvSpPr>
        <p:spPr>
          <a:xfrm>
            <a:off x="628650" y="1295400"/>
            <a:ext cx="7886700" cy="4652962"/>
          </a:xfrm>
        </p:spPr>
        <p:txBody>
          <a:bodyPr/>
          <a:lstStyle/>
          <a:p>
            <a:pPr marL="0" indent="0">
              <a:buNone/>
            </a:pPr>
            <a:r>
              <a:rPr lang="en-US" dirty="0">
                <a:latin typeface="Times New Roman" panose="02020603050405020304" pitchFamily="18" charset="0"/>
                <a:cs typeface="Times New Roman" panose="02020603050405020304" pitchFamily="18" charset="0"/>
              </a:rPr>
              <a:t>The classifiers are used in this project.</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Random Forest Classifier</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Decision Tree Classifier</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Gradient Boosting Classifier</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K-Nearest Neighbor Classifier</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Naïve Bayes Classifier</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Logistic Regression</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Random Tree Classifier gives the highest accuracy because it prevents overfitting.</a:t>
            </a:r>
          </a:p>
        </p:txBody>
      </p:sp>
      <p:sp>
        <p:nvSpPr>
          <p:cNvPr id="4" name="Footer Placeholder 3">
            <a:extLst>
              <a:ext uri="{FF2B5EF4-FFF2-40B4-BE49-F238E27FC236}">
                <a16:creationId xmlns:a16="http://schemas.microsoft.com/office/drawing/2014/main" id="{EF08FD17-FB90-EE19-BD81-5C39B44F9D3B}"/>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Department of Electrical and Computer Engineering, CUI Lahore Campus</a:t>
            </a:r>
          </a:p>
        </p:txBody>
      </p:sp>
      <p:sp>
        <p:nvSpPr>
          <p:cNvPr id="5" name="Slide Number Placeholder 4">
            <a:extLst>
              <a:ext uri="{FF2B5EF4-FFF2-40B4-BE49-F238E27FC236}">
                <a16:creationId xmlns:a16="http://schemas.microsoft.com/office/drawing/2014/main" id="{6EC7F76D-A9EF-720E-C2DA-F16179C46F6B}"/>
              </a:ext>
            </a:extLst>
          </p:cNvPr>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14</a:t>
            </a:fld>
            <a:endParaRPr lang="en-US">
              <a:latin typeface="Times New Roman" panose="02020603050405020304" pitchFamily="18" charset="0"/>
              <a:cs typeface="Times New Roman" panose="02020603050405020304" pitchFamily="18" charset="0"/>
            </a:endParaRPr>
          </a:p>
        </p:txBody>
      </p:sp>
      <p:pic>
        <p:nvPicPr>
          <p:cNvPr id="7" name="Picture 3">
            <a:extLst>
              <a:ext uri="{FF2B5EF4-FFF2-40B4-BE49-F238E27FC236}">
                <a16:creationId xmlns:a16="http://schemas.microsoft.com/office/drawing/2014/main" id="{ADE091C0-89C2-6CD4-D8AC-51B2C8A11F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8550" y="327818"/>
            <a:ext cx="1066800" cy="103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38045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7B4C0-D6F9-32D3-D932-8CD1A9E18617}"/>
              </a:ext>
            </a:extLst>
          </p:cNvPr>
          <p:cNvSpPr>
            <a:spLocks noGrp="1"/>
          </p:cNvSpPr>
          <p:nvPr>
            <p:ph type="title"/>
          </p:nvPr>
        </p:nvSpPr>
        <p:spPr>
          <a:xfrm>
            <a:off x="628650" y="365127"/>
            <a:ext cx="7886700" cy="625473"/>
          </a:xfrm>
        </p:spPr>
        <p:txBody>
          <a:bodyPr/>
          <a:lstStyle/>
          <a:p>
            <a:r>
              <a:rPr lang="en-US" b="1" dirty="0">
                <a:latin typeface="Times New Roman" panose="02020603050405020304" pitchFamily="18" charset="0"/>
                <a:cs typeface="Times New Roman" panose="02020603050405020304" pitchFamily="18" charset="0"/>
              </a:rPr>
              <a:t>Random Forest Classifier</a:t>
            </a:r>
          </a:p>
        </p:txBody>
      </p:sp>
      <p:sp>
        <p:nvSpPr>
          <p:cNvPr id="3" name="Content Placeholder 2">
            <a:extLst>
              <a:ext uri="{FF2B5EF4-FFF2-40B4-BE49-F238E27FC236}">
                <a16:creationId xmlns:a16="http://schemas.microsoft.com/office/drawing/2014/main" id="{941E4B9D-6E64-B9B3-479C-40A335B10A59}"/>
              </a:ext>
            </a:extLst>
          </p:cNvPr>
          <p:cNvSpPr>
            <a:spLocks noGrp="1"/>
          </p:cNvSpPr>
          <p:nvPr>
            <p:ph idx="1"/>
          </p:nvPr>
        </p:nvSpPr>
        <p:spPr>
          <a:xfrm>
            <a:off x="628650" y="1460663"/>
            <a:ext cx="7886700" cy="4716300"/>
          </a:xfrm>
        </p:spPr>
        <p:txBody>
          <a:bodyPr/>
          <a:lstStyle/>
          <a:p>
            <a:pPr marL="0" indent="0">
              <a:buNone/>
            </a:pPr>
            <a:r>
              <a:rPr lang="en-US" b="1" dirty="0">
                <a:latin typeface="Times New Roman" panose="02020603050405020304" pitchFamily="18" charset="0"/>
                <a:cs typeface="Times New Roman" panose="02020603050405020304" pitchFamily="18" charset="0"/>
              </a:rPr>
              <a:t>Confusion Matrix:</a:t>
            </a:r>
          </a:p>
        </p:txBody>
      </p:sp>
      <p:sp>
        <p:nvSpPr>
          <p:cNvPr id="4" name="Footer Placeholder 3">
            <a:extLst>
              <a:ext uri="{FF2B5EF4-FFF2-40B4-BE49-F238E27FC236}">
                <a16:creationId xmlns:a16="http://schemas.microsoft.com/office/drawing/2014/main" id="{1129F488-F87B-E651-0EDC-472F7D5638A5}"/>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Department of Electrical and Computer Engineering, CUI Lahore Campus</a:t>
            </a:r>
          </a:p>
        </p:txBody>
      </p:sp>
      <p:sp>
        <p:nvSpPr>
          <p:cNvPr id="5" name="Slide Number Placeholder 4">
            <a:extLst>
              <a:ext uri="{FF2B5EF4-FFF2-40B4-BE49-F238E27FC236}">
                <a16:creationId xmlns:a16="http://schemas.microsoft.com/office/drawing/2014/main" id="{BF66715E-E051-1A6F-7CC1-BA55516DF95E}"/>
              </a:ext>
            </a:extLst>
          </p:cNvPr>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15</a:t>
            </a:fld>
            <a:endParaRPr lang="en-US">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58B92966-D038-61D5-240F-6D778458A985}"/>
              </a:ext>
            </a:extLst>
          </p:cNvPr>
          <p:cNvSpPr txBox="1"/>
          <p:nvPr/>
        </p:nvSpPr>
        <p:spPr>
          <a:xfrm>
            <a:off x="628650" y="1002589"/>
            <a:ext cx="7600950" cy="458074"/>
          </a:xfrm>
          <a:prstGeom prst="rect">
            <a:avLst/>
          </a:prstGeom>
          <a:noFill/>
        </p:spPr>
        <p:txBody>
          <a:bodyPr wrap="square">
            <a:spAutoFit/>
          </a:bodyPr>
          <a:lstStyle/>
          <a:p>
            <a:pPr marR="0" lvl="0" algn="just">
              <a:lnSpc>
                <a:spcPct val="150000"/>
              </a:lnSpc>
              <a:spcBef>
                <a:spcPts val="0"/>
              </a:spcBef>
              <a:spcAft>
                <a:spcPts val="0"/>
              </a:spcAft>
            </a:pPr>
            <a:r>
              <a:rPr lang="en-US" dirty="0">
                <a:latin typeface="Times New Roman" panose="02020603050405020304" pitchFamily="18" charset="0"/>
                <a:ea typeface="Times New Roman" panose="02020603050405020304" pitchFamily="18" charset="0"/>
                <a:cs typeface="Times New Roman" panose="02020603050405020304" pitchFamily="18" charset="0"/>
              </a:rPr>
              <a:t>We have obtained 70% accuracy from random forest classifier</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38138B40-CE47-BBD0-2467-DBA751D78C4F}"/>
              </a:ext>
            </a:extLst>
          </p:cNvPr>
          <p:cNvPicPr>
            <a:picLocks noChangeAspect="1"/>
          </p:cNvPicPr>
          <p:nvPr/>
        </p:nvPicPr>
        <p:blipFill>
          <a:blip r:embed="rId2"/>
          <a:stretch>
            <a:fillRect/>
          </a:stretch>
        </p:blipFill>
        <p:spPr>
          <a:xfrm>
            <a:off x="1528762" y="1827440"/>
            <a:ext cx="6086475" cy="4686073"/>
          </a:xfrm>
          <a:prstGeom prst="rect">
            <a:avLst/>
          </a:prstGeom>
        </p:spPr>
      </p:pic>
    </p:spTree>
    <p:extLst>
      <p:ext uri="{BB962C8B-B14F-4D97-AF65-F5344CB8AC3E}">
        <p14:creationId xmlns:p14="http://schemas.microsoft.com/office/powerpoint/2010/main" val="546750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94208-ECB4-B761-1A61-E0D2E01CD0E9}"/>
              </a:ext>
            </a:extLst>
          </p:cNvPr>
          <p:cNvSpPr>
            <a:spLocks noGrp="1"/>
          </p:cNvSpPr>
          <p:nvPr>
            <p:ph type="title"/>
          </p:nvPr>
        </p:nvSpPr>
        <p:spPr>
          <a:xfrm>
            <a:off x="608178" y="2962275"/>
            <a:ext cx="7886700" cy="2927351"/>
          </a:xfrm>
        </p:spPr>
        <p:txBody>
          <a:bodyPr>
            <a:normAutofit/>
          </a:bodyPr>
          <a:lstStyle/>
          <a:p>
            <a:br>
              <a:rPr lang="en-GB" sz="2000" dirty="0">
                <a:effectLst/>
                <a:latin typeface="Times New Roman" panose="02020603050405020304" pitchFamily="18" charset="0"/>
                <a:ea typeface="Batang" panose="02030600000101010101" pitchFamily="18" charset="-127"/>
                <a:cs typeface="Times New Roman" panose="02020603050405020304" pitchFamily="18" charset="0"/>
              </a:rPr>
            </a:br>
            <a:br>
              <a:rPr lang="en-GB" sz="2000" dirty="0">
                <a:effectLst/>
                <a:latin typeface="Times New Roman" panose="02020603050405020304" pitchFamily="18" charset="0"/>
                <a:ea typeface="Batang" panose="02030600000101010101" pitchFamily="18" charset="-127"/>
                <a:cs typeface="Times New Roman" panose="02020603050405020304" pitchFamily="18" charset="0"/>
              </a:rPr>
            </a:br>
            <a:r>
              <a:rPr lang="en-GB" sz="2000" dirty="0">
                <a:effectLst/>
                <a:latin typeface="Times New Roman" panose="02020603050405020304" pitchFamily="18" charset="0"/>
                <a:ea typeface="Batang" panose="02030600000101010101" pitchFamily="18" charset="-127"/>
                <a:cs typeface="Times New Roman" panose="02020603050405020304" pitchFamily="18" charset="0"/>
              </a:rPr>
              <a:t>The overall accuracy across the three classes is 69%. Class 2 is the best predicted, with a precision of 77%. Class 0 also performs with 63% </a:t>
            </a:r>
            <a:r>
              <a:rPr lang="en-GB" sz="2000" dirty="0">
                <a:latin typeface="Times New Roman" panose="02020603050405020304" pitchFamily="18" charset="0"/>
                <a:ea typeface="Batang" panose="02030600000101010101" pitchFamily="18" charset="-127"/>
                <a:cs typeface="Times New Roman" panose="02020603050405020304" pitchFamily="18" charset="0"/>
              </a:rPr>
              <a:t>accuracy and 74% recall. </a:t>
            </a:r>
            <a:r>
              <a:rPr lang="en-GB" sz="2000" dirty="0">
                <a:effectLst/>
                <a:latin typeface="Times New Roman" panose="02020603050405020304" pitchFamily="18" charset="0"/>
                <a:ea typeface="Batang" panose="02030600000101010101" pitchFamily="18" charset="-127"/>
                <a:cs typeface="Times New Roman" panose="02020603050405020304" pitchFamily="18" charset="0"/>
              </a:rPr>
              <a:t>Class 1, however, shows lower performance with a precision of 68% and a recall of 63%.</a:t>
            </a:r>
            <a:br>
              <a:rPr lang="en-US" sz="1800" dirty="0">
                <a:effectLst/>
                <a:latin typeface="Times New Roman" panose="02020603050405020304" pitchFamily="18" charset="0"/>
                <a:ea typeface="Batang" panose="02030600000101010101" pitchFamily="18" charset="-127"/>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9A73963-1DFB-8BB4-F0D6-5079D144BA37}"/>
              </a:ext>
            </a:extLst>
          </p:cNvPr>
          <p:cNvSpPr>
            <a:spLocks noGrp="1"/>
          </p:cNvSpPr>
          <p:nvPr>
            <p:ph idx="1"/>
          </p:nvPr>
        </p:nvSpPr>
        <p:spPr>
          <a:xfrm>
            <a:off x="457200" y="304800"/>
            <a:ext cx="7886700" cy="2657475"/>
          </a:xfrm>
        </p:spPr>
        <p:txBody>
          <a:bodyPr/>
          <a:lstStyle/>
          <a:p>
            <a:pPr marL="0" indent="0">
              <a:buNone/>
            </a:pPr>
            <a:r>
              <a:rPr lang="en-US" b="1" dirty="0">
                <a:latin typeface="Times New Roman" panose="02020603050405020304" pitchFamily="18" charset="0"/>
                <a:cs typeface="Times New Roman" panose="02020603050405020304" pitchFamily="18" charset="0"/>
              </a:rPr>
              <a:t>Classification Metrics</a:t>
            </a:r>
          </a:p>
        </p:txBody>
      </p:sp>
      <p:sp>
        <p:nvSpPr>
          <p:cNvPr id="4" name="Footer Placeholder 3">
            <a:extLst>
              <a:ext uri="{FF2B5EF4-FFF2-40B4-BE49-F238E27FC236}">
                <a16:creationId xmlns:a16="http://schemas.microsoft.com/office/drawing/2014/main" id="{07A4A643-EEC8-354C-E228-4C9679BCDFAB}"/>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Department of Electrical and Computer Engineering, CUI Lahore Campus</a:t>
            </a:r>
          </a:p>
        </p:txBody>
      </p:sp>
      <p:sp>
        <p:nvSpPr>
          <p:cNvPr id="5" name="Slide Number Placeholder 4">
            <a:extLst>
              <a:ext uri="{FF2B5EF4-FFF2-40B4-BE49-F238E27FC236}">
                <a16:creationId xmlns:a16="http://schemas.microsoft.com/office/drawing/2014/main" id="{4E158FC3-E446-00D2-7508-C5685E2462BD}"/>
              </a:ext>
            </a:extLst>
          </p:cNvPr>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16</a:t>
            </a:fld>
            <a:endParaRPr lang="en-US">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7CEB16D5-92BE-C14B-2FA5-C390D62208A6}"/>
              </a:ext>
            </a:extLst>
          </p:cNvPr>
          <p:cNvPicPr>
            <a:picLocks noChangeAspect="1"/>
          </p:cNvPicPr>
          <p:nvPr/>
        </p:nvPicPr>
        <p:blipFill>
          <a:blip r:embed="rId2"/>
          <a:stretch>
            <a:fillRect/>
          </a:stretch>
        </p:blipFill>
        <p:spPr>
          <a:xfrm>
            <a:off x="800099" y="838200"/>
            <a:ext cx="7784939" cy="2657474"/>
          </a:xfrm>
          <a:prstGeom prst="rect">
            <a:avLst/>
          </a:prstGeom>
        </p:spPr>
      </p:pic>
    </p:spTree>
    <p:extLst>
      <p:ext uri="{BB962C8B-B14F-4D97-AF65-F5344CB8AC3E}">
        <p14:creationId xmlns:p14="http://schemas.microsoft.com/office/powerpoint/2010/main" val="3511997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50D14-C35B-22C7-4469-813FFA277AC3}"/>
              </a:ext>
            </a:extLst>
          </p:cNvPr>
          <p:cNvSpPr>
            <a:spLocks noGrp="1"/>
          </p:cNvSpPr>
          <p:nvPr>
            <p:ph type="title"/>
          </p:nvPr>
        </p:nvSpPr>
        <p:spPr>
          <a:xfrm>
            <a:off x="628650" y="365127"/>
            <a:ext cx="7886700" cy="549273"/>
          </a:xfrm>
        </p:spPr>
        <p:txBody>
          <a:bodyPr>
            <a:normAutofit/>
          </a:bodyPr>
          <a:lstStyle/>
          <a:p>
            <a:r>
              <a:rPr lang="en-US" sz="2800" b="1" dirty="0">
                <a:latin typeface="Times New Roman" panose="02020603050405020304" pitchFamily="18" charset="0"/>
                <a:cs typeface="Times New Roman" panose="02020603050405020304" pitchFamily="18" charset="0"/>
              </a:rPr>
              <a:t>Comparative Analysis of Classifier Accuracies</a:t>
            </a:r>
          </a:p>
        </p:txBody>
      </p:sp>
      <p:sp>
        <p:nvSpPr>
          <p:cNvPr id="4" name="Footer Placeholder 3">
            <a:extLst>
              <a:ext uri="{FF2B5EF4-FFF2-40B4-BE49-F238E27FC236}">
                <a16:creationId xmlns:a16="http://schemas.microsoft.com/office/drawing/2014/main" id="{B28A8EE2-D0EE-2EEF-1C70-E4C6CEA8C5A2}"/>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Department of Electrical and Computer Engineering, CUI Lahore Campus</a:t>
            </a:r>
          </a:p>
        </p:txBody>
      </p:sp>
      <p:sp>
        <p:nvSpPr>
          <p:cNvPr id="5" name="Slide Number Placeholder 4">
            <a:extLst>
              <a:ext uri="{FF2B5EF4-FFF2-40B4-BE49-F238E27FC236}">
                <a16:creationId xmlns:a16="http://schemas.microsoft.com/office/drawing/2014/main" id="{1C7BAEAB-5F13-08EB-B749-F757C044AF10}"/>
              </a:ext>
            </a:extLst>
          </p:cNvPr>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17</a:t>
            </a:fld>
            <a:endParaRPr lang="en-US">
              <a:latin typeface="Times New Roman" panose="02020603050405020304" pitchFamily="18" charset="0"/>
              <a:cs typeface="Times New Roman" panose="02020603050405020304" pitchFamily="18" charset="0"/>
            </a:endParaRPr>
          </a:p>
        </p:txBody>
      </p:sp>
      <p:pic>
        <p:nvPicPr>
          <p:cNvPr id="7" name="Content Placeholder 6">
            <a:extLst>
              <a:ext uri="{FF2B5EF4-FFF2-40B4-BE49-F238E27FC236}">
                <a16:creationId xmlns:a16="http://schemas.microsoft.com/office/drawing/2014/main" id="{577F74E1-5DB4-4B45-C68B-D96ED17BA12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5817" r="5993" b="2043"/>
          <a:stretch/>
        </p:blipFill>
        <p:spPr bwMode="auto">
          <a:xfrm>
            <a:off x="457200" y="914400"/>
            <a:ext cx="8305800" cy="3429000"/>
          </a:xfrm>
          <a:prstGeom prst="rect">
            <a:avLst/>
          </a:prstGeom>
          <a:noFill/>
          <a:ln>
            <a:noFill/>
          </a:ln>
        </p:spPr>
      </p:pic>
      <p:sp>
        <p:nvSpPr>
          <p:cNvPr id="6" name="TextBox 5">
            <a:extLst>
              <a:ext uri="{FF2B5EF4-FFF2-40B4-BE49-F238E27FC236}">
                <a16:creationId xmlns:a16="http://schemas.microsoft.com/office/drawing/2014/main" id="{6CDEF224-7290-F73C-790E-7732C2116054}"/>
              </a:ext>
            </a:extLst>
          </p:cNvPr>
          <p:cNvSpPr txBox="1"/>
          <p:nvPr/>
        </p:nvSpPr>
        <p:spPr>
          <a:xfrm>
            <a:off x="457200" y="4343400"/>
            <a:ext cx="8610600" cy="1815882"/>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The comparative analysis shows that the accuracy for Random Forest remained optimal at 70%, K-nearest neighbor is around 65%, Gradient Boosting is around 60%, Decision Tree is around 54%, Naïve Bayes is around 39%, while the lowest is 32% for Logistic Regression.</a:t>
            </a:r>
          </a:p>
          <a:p>
            <a:pPr marL="0" indent="0">
              <a:buNone/>
            </a:pPr>
            <a:r>
              <a:rPr lang="en-US" sz="1600" dirty="0">
                <a:latin typeface="Times New Roman" panose="02020603050405020304" pitchFamily="18" charset="0"/>
                <a:cs typeface="Times New Roman" panose="02020603050405020304" pitchFamily="18" charset="0"/>
              </a:rPr>
              <a:t> </a:t>
            </a:r>
          </a:p>
          <a:p>
            <a:r>
              <a:rPr lang="en-US" sz="1600" dirty="0">
                <a:latin typeface="Times New Roman" panose="02020603050405020304" pitchFamily="18" charset="0"/>
                <a:cs typeface="Times New Roman" panose="02020603050405020304" pitchFamily="18" charset="0"/>
              </a:rPr>
              <a:t>The previous studies used Decision tree, Naïve Bayes and Logistic Regression with 64%, 60% and 52% accuracies respectively. In this project, Random Forest, KNN and Gradient Boosting were used with 70%, 65%, and 60% accuracies respectively which is a better approach.</a:t>
            </a:r>
          </a:p>
        </p:txBody>
      </p:sp>
    </p:spTree>
    <p:extLst>
      <p:ext uri="{BB962C8B-B14F-4D97-AF65-F5344CB8AC3E}">
        <p14:creationId xmlns:p14="http://schemas.microsoft.com/office/powerpoint/2010/main" val="31722282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 y="327818"/>
            <a:ext cx="8229600" cy="1143000"/>
          </a:xfrm>
        </p:spPr>
        <p:txBody>
          <a:bodyPr/>
          <a:lstStyle/>
          <a:p>
            <a:r>
              <a:rPr lang="en-US" b="1" dirty="0">
                <a:latin typeface="Times New Roman" panose="02020603050405020304" pitchFamily="18" charset="0"/>
                <a:cs typeface="Times New Roman" panose="02020603050405020304" pitchFamily="18" charset="0"/>
              </a:rPr>
              <a:t>Robotic Arm</a:t>
            </a:r>
          </a:p>
        </p:txBody>
      </p:sp>
      <p:sp>
        <p:nvSpPr>
          <p:cNvPr id="3" name="Content Placeholder 2"/>
          <p:cNvSpPr>
            <a:spLocks noGrp="1"/>
          </p:cNvSpPr>
          <p:nvPr>
            <p:ph idx="1"/>
          </p:nvPr>
        </p:nvSpPr>
        <p:spPr>
          <a:xfrm>
            <a:off x="285750" y="1470818"/>
            <a:ext cx="8229600" cy="4706145"/>
          </a:xfrm>
        </p:spPr>
        <p:txBody>
          <a:bodyPr/>
          <a:lstStyle/>
          <a:p>
            <a:pPr marL="0" indent="0">
              <a:buNone/>
            </a:pPr>
            <a:r>
              <a:rPr lang="en-GB" sz="1800" dirty="0">
                <a:effectLst/>
                <a:latin typeface="Times New Roman" panose="02020603050405020304" pitchFamily="18" charset="0"/>
                <a:ea typeface="Batang" panose="02030600000101010101" pitchFamily="18" charset="-127"/>
                <a:cs typeface="Times New Roman" panose="02020603050405020304" pitchFamily="18" charset="0"/>
              </a:rPr>
              <a:t>A robotic arm with five degrees of freedom (</a:t>
            </a:r>
            <a:r>
              <a:rPr lang="en-GB" sz="1800" dirty="0">
                <a:latin typeface="Times New Roman" panose="02020603050405020304" pitchFamily="18" charset="0"/>
                <a:ea typeface="Batang" panose="02030600000101010101" pitchFamily="18" charset="-127"/>
                <a:cs typeface="Times New Roman" panose="02020603050405020304" pitchFamily="18" charset="0"/>
              </a:rPr>
              <a:t>5</a:t>
            </a:r>
            <a:r>
              <a:rPr lang="en-GB" sz="1800" dirty="0">
                <a:effectLst/>
                <a:latin typeface="Times New Roman" panose="02020603050405020304" pitchFamily="18" charset="0"/>
                <a:ea typeface="Batang" panose="02030600000101010101" pitchFamily="18" charset="-127"/>
                <a:cs typeface="Times New Roman" panose="02020603050405020304" pitchFamily="18" charset="0"/>
              </a:rPr>
              <a:t>-DOF) means that arm can move in three dimensions in a number of independent ways.</a:t>
            </a:r>
          </a:p>
          <a:p>
            <a:r>
              <a:rPr lang="en-GB" sz="1800" dirty="0">
                <a:effectLst/>
                <a:latin typeface="Times New Roman" panose="02020603050405020304" pitchFamily="18" charset="0"/>
                <a:ea typeface="Batang" panose="02030600000101010101" pitchFamily="18" charset="-127"/>
                <a:cs typeface="Times New Roman" panose="02020603050405020304" pitchFamily="18" charset="0"/>
              </a:rPr>
              <a:t>Waist Rotation (Joint 1): Rotation around a vertical axis at the base.</a:t>
            </a:r>
            <a:endParaRPr lang="en-US" sz="1800" dirty="0">
              <a:effectLst/>
              <a:latin typeface="Times New Roman" panose="02020603050405020304" pitchFamily="18" charset="0"/>
              <a:ea typeface="Batang" panose="02030600000101010101" pitchFamily="18" charset="-127"/>
              <a:cs typeface="Times New Roman" panose="02020603050405020304" pitchFamily="18" charset="0"/>
            </a:endParaRPr>
          </a:p>
          <a:p>
            <a:r>
              <a:rPr lang="en-GB" sz="1800" dirty="0">
                <a:effectLst/>
                <a:latin typeface="Times New Roman" panose="02020603050405020304" pitchFamily="18" charset="0"/>
                <a:ea typeface="Batang" panose="02030600000101010101" pitchFamily="18" charset="-127"/>
                <a:cs typeface="Times New Roman" panose="02020603050405020304" pitchFamily="18" charset="0"/>
              </a:rPr>
              <a:t>Shoulder Rotation (Joint 2): Vertical movement, lifting or lowering the arm.</a:t>
            </a:r>
            <a:endParaRPr lang="en-US" sz="1800" dirty="0">
              <a:effectLst/>
              <a:latin typeface="Times New Roman" panose="02020603050405020304" pitchFamily="18" charset="0"/>
              <a:ea typeface="Batang" panose="02030600000101010101" pitchFamily="18" charset="-127"/>
              <a:cs typeface="Times New Roman" panose="02020603050405020304" pitchFamily="18" charset="0"/>
            </a:endParaRPr>
          </a:p>
          <a:p>
            <a:r>
              <a:rPr lang="en-GB" sz="1800" dirty="0">
                <a:effectLst/>
                <a:latin typeface="Times New Roman" panose="02020603050405020304" pitchFamily="18" charset="0"/>
                <a:ea typeface="Batang" panose="02030600000101010101" pitchFamily="18" charset="-127"/>
                <a:cs typeface="Times New Roman" panose="02020603050405020304" pitchFamily="18" charset="0"/>
              </a:rPr>
              <a:t>Elbow Rotation (Joint 3): Pivot movement of the forearm.</a:t>
            </a:r>
            <a:endParaRPr lang="en-US" sz="1800" dirty="0">
              <a:effectLst/>
              <a:latin typeface="Times New Roman" panose="02020603050405020304" pitchFamily="18" charset="0"/>
              <a:ea typeface="Batang" panose="02030600000101010101" pitchFamily="18" charset="-127"/>
              <a:cs typeface="Times New Roman" panose="02020603050405020304" pitchFamily="18" charset="0"/>
            </a:endParaRPr>
          </a:p>
          <a:p>
            <a:r>
              <a:rPr lang="en-GB" sz="1800" dirty="0">
                <a:effectLst/>
                <a:latin typeface="Times New Roman" panose="02020603050405020304" pitchFamily="18" charset="0"/>
                <a:ea typeface="Batang" panose="02030600000101010101" pitchFamily="18" charset="-127"/>
                <a:cs typeface="Times New Roman" panose="02020603050405020304" pitchFamily="18" charset="0"/>
              </a:rPr>
              <a:t>Wrist Rotation (Joint 4): Tilting the wrist up or down.</a:t>
            </a:r>
            <a:endParaRPr lang="en-US" sz="1800" dirty="0">
              <a:effectLst/>
              <a:latin typeface="Times New Roman" panose="02020603050405020304" pitchFamily="18" charset="0"/>
              <a:ea typeface="Batang" panose="02030600000101010101" pitchFamily="18" charset="-127"/>
              <a:cs typeface="Times New Roman" panose="02020603050405020304" pitchFamily="18" charset="0"/>
            </a:endParaRPr>
          </a:p>
          <a:p>
            <a:r>
              <a:rPr lang="en-GB" sz="1800" dirty="0">
                <a:effectLst/>
                <a:latin typeface="Times New Roman" panose="02020603050405020304" pitchFamily="18" charset="0"/>
                <a:ea typeface="Batang" panose="02030600000101010101" pitchFamily="18" charset="-127"/>
                <a:cs typeface="Times New Roman" panose="02020603050405020304" pitchFamily="18" charset="0"/>
              </a:rPr>
              <a:t>Wrist Gripper (Joint 5): Rotation of the wrist around its own axis.</a:t>
            </a:r>
          </a:p>
          <a:p>
            <a:pPr marL="0" indent="0" algn="ctr">
              <a:buNone/>
            </a:pPr>
            <a:endParaRPr lang="en-GB" sz="1800" dirty="0">
              <a:effectLst/>
              <a:latin typeface="Times New Roman" panose="02020603050405020304" pitchFamily="18" charset="0"/>
              <a:ea typeface="Batang" panose="02030600000101010101" pitchFamily="18" charset="-127"/>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5DE7FDB0-2260-AD41-4535-0A062BEB22E0}"/>
              </a:ext>
            </a:extLst>
          </p:cNvPr>
          <p:cNvSpPr>
            <a:spLocks noGrp="1"/>
          </p:cNvSpPr>
          <p:nvPr>
            <p:ph type="ftr" sz="quarter" idx="11"/>
          </p:nvPr>
        </p:nvSpPr>
        <p:spPr>
          <a:xfrm>
            <a:off x="1600200" y="6308725"/>
            <a:ext cx="5715000" cy="365125"/>
          </a:xfrm>
        </p:spPr>
        <p:txBody>
          <a:bodyPr/>
          <a:lstStyle/>
          <a:p>
            <a:r>
              <a:rPr lang="en-US" sz="1400" dirty="0">
                <a:latin typeface="Times New Roman" panose="02020603050405020304" pitchFamily="18" charset="0"/>
                <a:cs typeface="Times New Roman" panose="02020603050405020304" pitchFamily="18" charset="0"/>
              </a:rPr>
              <a:t>Department of Electrical and Computer Engineering, CUI Lahore Campus</a:t>
            </a:r>
          </a:p>
        </p:txBody>
      </p:sp>
      <p:sp>
        <p:nvSpPr>
          <p:cNvPr id="4" name="Slide Number Placeholder 3"/>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18</a:t>
            </a:fld>
            <a:endParaRPr lang="en-US">
              <a:latin typeface="Times New Roman" panose="02020603050405020304" pitchFamily="18" charset="0"/>
              <a:cs typeface="Times New Roman" panose="02020603050405020304" pitchFamily="18" charset="0"/>
            </a:endParaRPr>
          </a:p>
        </p:txBody>
      </p:sp>
      <p:pic>
        <p:nvPicPr>
          <p:cNvPr id="6" name="Picture 3">
            <a:extLst>
              <a:ext uri="{FF2B5EF4-FFF2-40B4-BE49-F238E27FC236}">
                <a16:creationId xmlns:a16="http://schemas.microsoft.com/office/drawing/2014/main" id="{0EA21E16-D9D1-2F98-883E-A5EDBFD882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8550" y="327818"/>
            <a:ext cx="1066800" cy="103663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4C1864F5-C341-ED17-330D-3F6A805385EF}"/>
              </a:ext>
            </a:extLst>
          </p:cNvPr>
          <p:cNvPicPr>
            <a:picLocks noChangeAspect="1"/>
          </p:cNvPicPr>
          <p:nvPr/>
        </p:nvPicPr>
        <p:blipFill rotWithShape="1">
          <a:blip r:embed="rId3">
            <a:extLst>
              <a:ext uri="{28A0092B-C50C-407E-A947-70E740481C1C}">
                <a14:useLocalDpi xmlns:a14="http://schemas.microsoft.com/office/drawing/2010/main" val="0"/>
              </a:ext>
            </a:extLst>
          </a:blip>
          <a:srcRect l="4956" r="7544" b="6208"/>
          <a:stretch/>
        </p:blipFill>
        <p:spPr>
          <a:xfrm>
            <a:off x="4724400" y="3823890"/>
            <a:ext cx="3848100" cy="2826073"/>
          </a:xfrm>
          <a:prstGeom prst="rect">
            <a:avLst/>
          </a:prstGeom>
        </p:spPr>
      </p:pic>
      <p:pic>
        <p:nvPicPr>
          <p:cNvPr id="8" name="Picture 7" descr="A robotic arm with wires&#10;&#10;Description automatically generated">
            <a:extLst>
              <a:ext uri="{FF2B5EF4-FFF2-40B4-BE49-F238E27FC236}">
                <a16:creationId xmlns:a16="http://schemas.microsoft.com/office/drawing/2014/main" id="{0FDA48E5-24B0-7ADB-2DEC-54356672C49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4780" b="8704"/>
          <a:stretch/>
        </p:blipFill>
        <p:spPr>
          <a:xfrm>
            <a:off x="1543050" y="3783860"/>
            <a:ext cx="1733550" cy="2550355"/>
          </a:xfrm>
          <a:prstGeom prst="rect">
            <a:avLst/>
          </a:prstGeom>
        </p:spPr>
      </p:pic>
    </p:spTree>
    <p:extLst>
      <p:ext uri="{BB962C8B-B14F-4D97-AF65-F5344CB8AC3E}">
        <p14:creationId xmlns:p14="http://schemas.microsoft.com/office/powerpoint/2010/main" val="3944879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A4F8B-A98A-FD5C-D335-F2F36F2FF270}"/>
              </a:ext>
            </a:extLst>
          </p:cNvPr>
          <p:cNvSpPr>
            <a:spLocks noGrp="1"/>
          </p:cNvSpPr>
          <p:nvPr>
            <p:ph type="title"/>
          </p:nvPr>
        </p:nvSpPr>
        <p:spPr>
          <a:xfrm>
            <a:off x="628650" y="365127"/>
            <a:ext cx="7886700" cy="549273"/>
          </a:xfrm>
        </p:spPr>
        <p:txBody>
          <a:bodyPr>
            <a:normAutofit/>
          </a:bodyPr>
          <a:lstStyle/>
          <a:p>
            <a:r>
              <a:rPr lang="en-US" sz="3200" b="1" dirty="0">
                <a:latin typeface="Times New Roman" panose="02020603050405020304" pitchFamily="18" charset="0"/>
                <a:cs typeface="Times New Roman" panose="02020603050405020304" pitchFamily="18" charset="0"/>
              </a:rPr>
              <a:t>Conclusion &amp; Limitations</a:t>
            </a:r>
          </a:p>
        </p:txBody>
      </p:sp>
      <p:sp>
        <p:nvSpPr>
          <p:cNvPr id="3" name="Content Placeholder 2">
            <a:extLst>
              <a:ext uri="{FF2B5EF4-FFF2-40B4-BE49-F238E27FC236}">
                <a16:creationId xmlns:a16="http://schemas.microsoft.com/office/drawing/2014/main" id="{93227459-5F5B-BF96-E851-EDA9FF2236B8}"/>
              </a:ext>
            </a:extLst>
          </p:cNvPr>
          <p:cNvSpPr>
            <a:spLocks noGrp="1"/>
          </p:cNvSpPr>
          <p:nvPr>
            <p:ph idx="1"/>
          </p:nvPr>
        </p:nvSpPr>
        <p:spPr>
          <a:xfrm>
            <a:off x="628650" y="1219200"/>
            <a:ext cx="7886700" cy="4957763"/>
          </a:xfrm>
        </p:spPr>
        <p:txBody>
          <a:bodyPr>
            <a:normAutofit/>
          </a:bodyPr>
          <a:lstStyle/>
          <a:p>
            <a:pPr marL="0" indent="0">
              <a:buNone/>
            </a:pPr>
            <a:r>
              <a:rPr lang="en-GB" sz="2800" b="1" dirty="0">
                <a:latin typeface="Times New Roman" panose="02020603050405020304" pitchFamily="18" charset="0"/>
                <a:ea typeface="Batang" panose="02030600000101010101" pitchFamily="18" charset="-127"/>
              </a:rPr>
              <a:t>Conclusion</a:t>
            </a:r>
          </a:p>
          <a:p>
            <a:pPr>
              <a:buFont typeface="Wingdings" panose="05000000000000000000" pitchFamily="2" charset="2"/>
              <a:buChar char="Ø"/>
            </a:pPr>
            <a:r>
              <a:rPr lang="en-GB" sz="1800" dirty="0">
                <a:latin typeface="Times New Roman" panose="02020603050405020304" pitchFamily="18" charset="0"/>
                <a:ea typeface="Batang" panose="02030600000101010101" pitchFamily="18" charset="-127"/>
              </a:rPr>
              <a:t> A</a:t>
            </a:r>
            <a:r>
              <a:rPr lang="en-GB" sz="1800" dirty="0">
                <a:effectLst/>
                <a:latin typeface="Times New Roman" panose="02020603050405020304" pitchFamily="18" charset="0"/>
                <a:ea typeface="Batang" panose="02030600000101010101" pitchFamily="18" charset="-127"/>
              </a:rPr>
              <a:t>pplied machine learning methods to manipulate the motion of a robotic arm with the help of information received from EEG electrodes and EEG signals.</a:t>
            </a:r>
          </a:p>
          <a:p>
            <a:pPr>
              <a:buFont typeface="Wingdings" panose="05000000000000000000" pitchFamily="2" charset="2"/>
              <a:buChar char="Ø"/>
            </a:pPr>
            <a:r>
              <a:rPr lang="en-GB" sz="1800" dirty="0">
                <a:latin typeface="Times New Roman" panose="02020603050405020304" pitchFamily="18" charset="0"/>
                <a:ea typeface="Batang" panose="02030600000101010101" pitchFamily="18" charset="-127"/>
              </a:rPr>
              <a:t> The dataset was pre-processed using  </a:t>
            </a:r>
            <a:r>
              <a:rPr lang="en-GB" sz="1800" dirty="0" err="1">
                <a:latin typeface="Times New Roman" panose="02020603050405020304" pitchFamily="18" charset="0"/>
                <a:ea typeface="Batang" panose="02030600000101010101" pitchFamily="18" charset="-127"/>
              </a:rPr>
              <a:t>Matlab</a:t>
            </a:r>
            <a:r>
              <a:rPr lang="en-GB" sz="1800" dirty="0">
                <a:latin typeface="Times New Roman" panose="02020603050405020304" pitchFamily="18" charset="0"/>
                <a:ea typeface="Batang" panose="02030600000101010101" pitchFamily="18" charset="-127"/>
              </a:rPr>
              <a:t> and ICA was used to remove eye artifacts.</a:t>
            </a:r>
            <a:endParaRPr lang="en-GB" sz="1800" dirty="0">
              <a:effectLst/>
              <a:latin typeface="Times New Roman" panose="02020603050405020304" pitchFamily="18" charset="0"/>
              <a:ea typeface="Batang" panose="02030600000101010101" pitchFamily="18" charset="-127"/>
            </a:endParaRPr>
          </a:p>
          <a:p>
            <a:pPr>
              <a:buFont typeface="Wingdings" panose="05000000000000000000" pitchFamily="2" charset="2"/>
              <a:buChar char="Ø"/>
            </a:pPr>
            <a:r>
              <a:rPr lang="en-GB" sz="1800" dirty="0">
                <a:effectLst/>
                <a:latin typeface="Times New Roman" panose="02020603050405020304" pitchFamily="18" charset="0"/>
                <a:ea typeface="Batang" panose="02030600000101010101" pitchFamily="18" charset="-127"/>
              </a:rPr>
              <a:t> The features such as STD, Mean, and Power were added to the dataset and three users have been chosen to implement classification algorithms.</a:t>
            </a:r>
          </a:p>
          <a:p>
            <a:pPr>
              <a:buFont typeface="Wingdings" panose="05000000000000000000" pitchFamily="2" charset="2"/>
              <a:buChar char="Ø"/>
            </a:pPr>
            <a:r>
              <a:rPr lang="en-US" sz="1800" dirty="0">
                <a:effectLst/>
                <a:latin typeface="Times New Roman" panose="02020603050405020304" pitchFamily="18" charset="0"/>
                <a:ea typeface="Batang" panose="02030600000101010101" pitchFamily="18" charset="-127"/>
              </a:rPr>
              <a:t> The classifiers used in this project are Random Forest Classifier, Decision Tree Classifier, Gradient Boosting Classifier, K-Nearest Neighbor Classifier, Naïve Bayes Classifier, and Logistic Regression.</a:t>
            </a:r>
          </a:p>
          <a:p>
            <a:pPr marL="0" indent="0">
              <a:buNone/>
            </a:pPr>
            <a:endParaRPr lang="en-US" sz="1800" dirty="0">
              <a:effectLst/>
              <a:latin typeface="Times New Roman" panose="02020603050405020304" pitchFamily="18" charset="0"/>
              <a:ea typeface="Batang" panose="02030600000101010101" pitchFamily="18" charset="-127"/>
            </a:endParaRPr>
          </a:p>
          <a:p>
            <a:pPr marL="0" indent="0">
              <a:buNone/>
            </a:pPr>
            <a:r>
              <a:rPr lang="en-US" sz="2400" b="1" dirty="0">
                <a:latin typeface="Times New Roman" panose="02020603050405020304" pitchFamily="18" charset="0"/>
                <a:ea typeface="Batang" panose="02030600000101010101" pitchFamily="18" charset="-127"/>
              </a:rPr>
              <a:t>Limitations</a:t>
            </a:r>
          </a:p>
          <a:p>
            <a:pPr>
              <a:buFont typeface="Wingdings" panose="05000000000000000000" pitchFamily="2" charset="2"/>
              <a:buChar char="Ø"/>
            </a:pPr>
            <a:r>
              <a:rPr lang="en-US" sz="1800" dirty="0">
                <a:latin typeface="Times New Roman" panose="02020603050405020304" pitchFamily="18" charset="0"/>
                <a:ea typeface="Batang" panose="02030600000101010101" pitchFamily="18" charset="-127"/>
              </a:rPr>
              <a:t>The components such as electrodes and headset are expensive.</a:t>
            </a:r>
          </a:p>
          <a:p>
            <a:pPr>
              <a:buFont typeface="Wingdings" panose="05000000000000000000" pitchFamily="2" charset="2"/>
              <a:buChar char="Ø"/>
            </a:pPr>
            <a:r>
              <a:rPr lang="en-US" sz="1800" dirty="0">
                <a:latin typeface="Times New Roman" panose="02020603050405020304" pitchFamily="18" charset="0"/>
                <a:ea typeface="Batang" panose="02030600000101010101" pitchFamily="18" charset="-127"/>
              </a:rPr>
              <a:t> Software to implement this in real time isn’t available. </a:t>
            </a:r>
          </a:p>
          <a:p>
            <a:pPr marL="0" indent="0">
              <a:buNone/>
            </a:pPr>
            <a:endParaRPr lang="en-US" sz="2400" b="1" dirty="0">
              <a:effectLst/>
              <a:latin typeface="Times New Roman" panose="02020603050405020304" pitchFamily="18" charset="0"/>
              <a:ea typeface="Batang" panose="02030600000101010101" pitchFamily="18" charset="-127"/>
            </a:endParaRPr>
          </a:p>
          <a:p>
            <a:pPr marL="0" indent="0">
              <a:buNone/>
            </a:pPr>
            <a:endParaRPr lang="en-US" sz="1800" dirty="0">
              <a:effectLst/>
              <a:latin typeface="Times New Roman" panose="02020603050405020304" pitchFamily="18" charset="0"/>
              <a:ea typeface="Batang" panose="02030600000101010101" pitchFamily="18" charset="-127"/>
            </a:endParaRPr>
          </a:p>
          <a:p>
            <a:pPr marL="0" indent="0">
              <a:buNone/>
            </a:pPr>
            <a:endParaRPr lang="en-GB" sz="1800" dirty="0">
              <a:effectLst/>
              <a:latin typeface="Times New Roman" panose="02020603050405020304" pitchFamily="18" charset="0"/>
              <a:ea typeface="Batang" panose="02030600000101010101" pitchFamily="18" charset="-127"/>
            </a:endParaRPr>
          </a:p>
          <a:p>
            <a:pPr marL="0" indent="0">
              <a:buNone/>
            </a:pPr>
            <a:endParaRPr lang="en-GB" sz="1800" dirty="0">
              <a:effectLst/>
              <a:latin typeface="Times New Roman" panose="02020603050405020304" pitchFamily="18" charset="0"/>
              <a:ea typeface="Batang" panose="02030600000101010101" pitchFamily="18" charset="-127"/>
            </a:endParaRPr>
          </a:p>
          <a:p>
            <a:pPr marL="0" indent="0">
              <a:buNone/>
            </a:pPr>
            <a:endParaRPr lang="en-US" sz="1800" dirty="0">
              <a:effectLst/>
              <a:latin typeface="Times New Roman" panose="02020603050405020304" pitchFamily="18" charset="0"/>
              <a:ea typeface="Batang" panose="02030600000101010101" pitchFamily="18" charset="-127"/>
            </a:endParaRPr>
          </a:p>
          <a:p>
            <a:pPr marL="0" indent="0">
              <a:buNone/>
            </a:pPr>
            <a:endParaRPr lang="en-US" dirty="0"/>
          </a:p>
        </p:txBody>
      </p:sp>
      <p:sp>
        <p:nvSpPr>
          <p:cNvPr id="4" name="Footer Placeholder 3">
            <a:extLst>
              <a:ext uri="{FF2B5EF4-FFF2-40B4-BE49-F238E27FC236}">
                <a16:creationId xmlns:a16="http://schemas.microsoft.com/office/drawing/2014/main" id="{31BED714-295E-9E08-6779-6E4B51BBAB85}"/>
              </a:ext>
            </a:extLst>
          </p:cNvPr>
          <p:cNvSpPr>
            <a:spLocks noGrp="1"/>
          </p:cNvSpPr>
          <p:nvPr>
            <p:ph type="ftr" sz="quarter" idx="11"/>
          </p:nvPr>
        </p:nvSpPr>
        <p:spPr/>
        <p:txBody>
          <a:bodyPr/>
          <a:lstStyle/>
          <a:p>
            <a:r>
              <a:rPr lang="en-US" dirty="0"/>
              <a:t>Department of Electrical and Computer Engineering, CUI Lahore Campus</a:t>
            </a:r>
          </a:p>
        </p:txBody>
      </p:sp>
      <p:sp>
        <p:nvSpPr>
          <p:cNvPr id="5" name="Slide Number Placeholder 4">
            <a:extLst>
              <a:ext uri="{FF2B5EF4-FFF2-40B4-BE49-F238E27FC236}">
                <a16:creationId xmlns:a16="http://schemas.microsoft.com/office/drawing/2014/main" id="{9FCFB5DA-2B47-09B5-857F-F33FD8E14DAB}"/>
              </a:ext>
            </a:extLst>
          </p:cNvPr>
          <p:cNvSpPr>
            <a:spLocks noGrp="1"/>
          </p:cNvSpPr>
          <p:nvPr>
            <p:ph type="sldNum" sz="quarter" idx="12"/>
          </p:nvPr>
        </p:nvSpPr>
        <p:spPr/>
        <p:txBody>
          <a:bodyPr/>
          <a:lstStyle/>
          <a:p>
            <a:fld id="{B6F15528-21DE-4FAA-801E-634DDDAF4B2B}" type="slidenum">
              <a:rPr lang="en-US" smtClean="0"/>
              <a:pPr/>
              <a:t>19</a:t>
            </a:fld>
            <a:endParaRPr lang="en-US"/>
          </a:p>
        </p:txBody>
      </p:sp>
    </p:spTree>
    <p:extLst>
      <p:ext uri="{BB962C8B-B14F-4D97-AF65-F5344CB8AC3E}">
        <p14:creationId xmlns:p14="http://schemas.microsoft.com/office/powerpoint/2010/main" val="2089325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4350" y="69375"/>
            <a:ext cx="7886700" cy="1325563"/>
          </a:xfrm>
        </p:spPr>
        <p:txBody>
          <a:bodyPr/>
          <a:lstStyle/>
          <a:p>
            <a:r>
              <a:rPr lang="en-US" b="1" dirty="0">
                <a:latin typeface="Times New Roman" panose="02020603050405020304" pitchFamily="18" charset="0"/>
                <a:cs typeface="Times New Roman" panose="02020603050405020304" pitchFamily="18" charset="0"/>
              </a:rPr>
              <a:t>Presentation Outline</a:t>
            </a:r>
          </a:p>
        </p:txBody>
      </p:sp>
      <p:sp>
        <p:nvSpPr>
          <p:cNvPr id="3" name="Content Placeholder 2"/>
          <p:cNvSpPr>
            <a:spLocks noGrp="1"/>
          </p:cNvSpPr>
          <p:nvPr>
            <p:ph idx="1"/>
          </p:nvPr>
        </p:nvSpPr>
        <p:spPr>
          <a:xfrm>
            <a:off x="381000" y="1401763"/>
            <a:ext cx="8153400" cy="4947762"/>
          </a:xfrm>
        </p:spPr>
        <p:txBody>
          <a:bodyPr>
            <a:normAutofit fontScale="92500" lnSpcReduction="20000"/>
          </a:bodyPr>
          <a:lstStyle/>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Introduction</a:t>
            </a:r>
          </a:p>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Objectives</a:t>
            </a:r>
          </a:p>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Problem Statement</a:t>
            </a:r>
          </a:p>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Literature Review</a:t>
            </a:r>
          </a:p>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Methodology Flow Diagram</a:t>
            </a:r>
          </a:p>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EEGLAB for pre-processing </a:t>
            </a:r>
          </a:p>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Explaining Data Set</a:t>
            </a:r>
          </a:p>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Classification Algorithms</a:t>
            </a:r>
          </a:p>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Robotic Arm</a:t>
            </a:r>
          </a:p>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Conclusion &amp; Limitations</a:t>
            </a:r>
          </a:p>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Future Studies</a:t>
            </a:r>
          </a:p>
        </p:txBody>
      </p:sp>
      <p:sp>
        <p:nvSpPr>
          <p:cNvPr id="5" name="Footer Placeholder 4">
            <a:extLst>
              <a:ext uri="{FF2B5EF4-FFF2-40B4-BE49-F238E27FC236}">
                <a16:creationId xmlns:a16="http://schemas.microsoft.com/office/drawing/2014/main" id="{EF3457A4-467A-C6EC-4970-4F6CC457CAB6}"/>
              </a:ext>
            </a:extLst>
          </p:cNvPr>
          <p:cNvSpPr>
            <a:spLocks noGrp="1"/>
          </p:cNvSpPr>
          <p:nvPr>
            <p:ph type="ftr" sz="quarter" idx="11"/>
          </p:nvPr>
        </p:nvSpPr>
        <p:spPr>
          <a:xfrm>
            <a:off x="1828800" y="6356350"/>
            <a:ext cx="6172200" cy="365125"/>
          </a:xfrm>
        </p:spPr>
        <p:txBody>
          <a:bodyPr/>
          <a:lstStyle/>
          <a:p>
            <a:r>
              <a:rPr lang="en-US" sz="1400" dirty="0"/>
              <a:t>Department of Electrical and Computer Engineering, CUI Lahore Campus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a:t>
            </a:fld>
            <a:endParaRPr lang="en-US"/>
          </a:p>
        </p:txBody>
      </p:sp>
      <p:pic>
        <p:nvPicPr>
          <p:cNvPr id="6" name="Picture 3">
            <a:extLst>
              <a:ext uri="{FF2B5EF4-FFF2-40B4-BE49-F238E27FC236}">
                <a16:creationId xmlns:a16="http://schemas.microsoft.com/office/drawing/2014/main" id="{A4673976-1407-88EF-1474-21CDF0FE8F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7600" y="365125"/>
            <a:ext cx="1066800" cy="103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83495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A4F8B-A98A-FD5C-D335-F2F36F2FF270}"/>
              </a:ext>
            </a:extLst>
          </p:cNvPr>
          <p:cNvSpPr>
            <a:spLocks noGrp="1"/>
          </p:cNvSpPr>
          <p:nvPr>
            <p:ph type="title"/>
          </p:nvPr>
        </p:nvSpPr>
        <p:spPr>
          <a:xfrm>
            <a:off x="628650" y="365127"/>
            <a:ext cx="7886700" cy="549273"/>
          </a:xfrm>
        </p:spPr>
        <p:txBody>
          <a:bodyPr>
            <a:normAutofit/>
          </a:bodyPr>
          <a:lstStyle/>
          <a:p>
            <a:r>
              <a:rPr lang="en-US" sz="3200" b="1" dirty="0">
                <a:latin typeface="Times New Roman" panose="02020603050405020304" pitchFamily="18" charset="0"/>
                <a:cs typeface="Times New Roman" panose="02020603050405020304" pitchFamily="18" charset="0"/>
              </a:rPr>
              <a:t>Future Studies</a:t>
            </a:r>
          </a:p>
        </p:txBody>
      </p:sp>
      <p:sp>
        <p:nvSpPr>
          <p:cNvPr id="3" name="Content Placeholder 2">
            <a:extLst>
              <a:ext uri="{FF2B5EF4-FFF2-40B4-BE49-F238E27FC236}">
                <a16:creationId xmlns:a16="http://schemas.microsoft.com/office/drawing/2014/main" id="{93227459-5F5B-BF96-E851-EDA9FF2236B8}"/>
              </a:ext>
            </a:extLst>
          </p:cNvPr>
          <p:cNvSpPr>
            <a:spLocks noGrp="1"/>
          </p:cNvSpPr>
          <p:nvPr>
            <p:ph idx="1"/>
          </p:nvPr>
        </p:nvSpPr>
        <p:spPr>
          <a:xfrm>
            <a:off x="628650" y="1219200"/>
            <a:ext cx="7886700" cy="4957763"/>
          </a:xfrm>
        </p:spPr>
        <p:txBody>
          <a:bodyPr>
            <a:normAutofit/>
          </a:bodyPr>
          <a:lstStyle/>
          <a:p>
            <a:pPr marL="0" indent="0">
              <a:buNone/>
            </a:pPr>
            <a:endParaRPr lang="en-US" sz="2400" b="1" dirty="0">
              <a:effectLst/>
              <a:latin typeface="Times New Roman" panose="02020603050405020304" pitchFamily="18" charset="0"/>
              <a:ea typeface="Batang" panose="02030600000101010101" pitchFamily="18" charset="-127"/>
            </a:endParaRPr>
          </a:p>
          <a:p>
            <a:pPr marL="0" indent="0">
              <a:buNone/>
            </a:pPr>
            <a:endParaRPr lang="en-US" sz="1800" dirty="0">
              <a:effectLst/>
              <a:latin typeface="Times New Roman" panose="02020603050405020304" pitchFamily="18" charset="0"/>
              <a:ea typeface="Batang" panose="02030600000101010101" pitchFamily="18" charset="-127"/>
            </a:endParaRPr>
          </a:p>
          <a:p>
            <a:pPr marL="0" indent="0">
              <a:buNone/>
            </a:pPr>
            <a:endParaRPr lang="en-GB" sz="1800" dirty="0">
              <a:effectLst/>
              <a:latin typeface="Times New Roman" panose="02020603050405020304" pitchFamily="18" charset="0"/>
              <a:ea typeface="Batang" panose="02030600000101010101" pitchFamily="18" charset="-127"/>
            </a:endParaRPr>
          </a:p>
          <a:p>
            <a:pPr marL="0" indent="0">
              <a:buNone/>
            </a:pPr>
            <a:endParaRPr lang="en-GB" sz="1800" dirty="0">
              <a:effectLst/>
              <a:latin typeface="Times New Roman" panose="02020603050405020304" pitchFamily="18" charset="0"/>
              <a:ea typeface="Batang" panose="02030600000101010101" pitchFamily="18" charset="-127"/>
            </a:endParaRPr>
          </a:p>
          <a:p>
            <a:pPr marL="0" indent="0">
              <a:buNone/>
            </a:pPr>
            <a:endParaRPr lang="en-US" sz="1800" dirty="0">
              <a:effectLst/>
              <a:latin typeface="Times New Roman" panose="02020603050405020304" pitchFamily="18" charset="0"/>
              <a:ea typeface="Batang" panose="02030600000101010101" pitchFamily="18" charset="-127"/>
            </a:endParaRPr>
          </a:p>
          <a:p>
            <a:pPr marL="0" indent="0">
              <a:buNone/>
            </a:pPr>
            <a:endParaRPr lang="en-US" dirty="0"/>
          </a:p>
        </p:txBody>
      </p:sp>
      <p:sp>
        <p:nvSpPr>
          <p:cNvPr id="4" name="Footer Placeholder 3">
            <a:extLst>
              <a:ext uri="{FF2B5EF4-FFF2-40B4-BE49-F238E27FC236}">
                <a16:creationId xmlns:a16="http://schemas.microsoft.com/office/drawing/2014/main" id="{31BED714-295E-9E08-6779-6E4B51BBAB85}"/>
              </a:ext>
            </a:extLst>
          </p:cNvPr>
          <p:cNvSpPr>
            <a:spLocks noGrp="1"/>
          </p:cNvSpPr>
          <p:nvPr>
            <p:ph type="ftr" sz="quarter" idx="11"/>
          </p:nvPr>
        </p:nvSpPr>
        <p:spPr/>
        <p:txBody>
          <a:bodyPr/>
          <a:lstStyle/>
          <a:p>
            <a:r>
              <a:rPr lang="en-US"/>
              <a:t>Department of Electrical and Computer Engineering, CUI Lahore Campus</a:t>
            </a:r>
          </a:p>
        </p:txBody>
      </p:sp>
      <p:sp>
        <p:nvSpPr>
          <p:cNvPr id="5" name="Slide Number Placeholder 4">
            <a:extLst>
              <a:ext uri="{FF2B5EF4-FFF2-40B4-BE49-F238E27FC236}">
                <a16:creationId xmlns:a16="http://schemas.microsoft.com/office/drawing/2014/main" id="{9FCFB5DA-2B47-09B5-857F-F33FD8E14DAB}"/>
              </a:ext>
            </a:extLst>
          </p:cNvPr>
          <p:cNvSpPr>
            <a:spLocks noGrp="1"/>
          </p:cNvSpPr>
          <p:nvPr>
            <p:ph type="sldNum" sz="quarter" idx="12"/>
          </p:nvPr>
        </p:nvSpPr>
        <p:spPr/>
        <p:txBody>
          <a:bodyPr/>
          <a:lstStyle/>
          <a:p>
            <a:fld id="{B6F15528-21DE-4FAA-801E-634DDDAF4B2B}" type="slidenum">
              <a:rPr lang="en-US" smtClean="0"/>
              <a:pPr/>
              <a:t>20</a:t>
            </a:fld>
            <a:endParaRPr lang="en-US"/>
          </a:p>
        </p:txBody>
      </p:sp>
      <p:sp>
        <p:nvSpPr>
          <p:cNvPr id="7" name="TextBox 6">
            <a:extLst>
              <a:ext uri="{FF2B5EF4-FFF2-40B4-BE49-F238E27FC236}">
                <a16:creationId xmlns:a16="http://schemas.microsoft.com/office/drawing/2014/main" id="{4FC45573-B716-EBB9-34E3-B70E38FF3FF7}"/>
              </a:ext>
            </a:extLst>
          </p:cNvPr>
          <p:cNvSpPr txBox="1"/>
          <p:nvPr/>
        </p:nvSpPr>
        <p:spPr>
          <a:xfrm>
            <a:off x="628650" y="1093788"/>
            <a:ext cx="7753350" cy="2862322"/>
          </a:xfrm>
          <a:prstGeom prst="rect">
            <a:avLst/>
          </a:prstGeom>
          <a:noFill/>
        </p:spPr>
        <p:txBody>
          <a:bodyPr wrap="square">
            <a:spAutoFit/>
          </a:bodyPr>
          <a:lstStyle/>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Future research should work to design more affordable and simplified EEG systems via miniaturization and wireless technology with low channel digital EEG frontend, to improve their application into everyday technology.</a:t>
            </a:r>
          </a:p>
          <a:p>
            <a:pPr marL="285750" indent="-285750">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Real-time bio-signal processing and artifact reduction, feature extraction using temporally separated information while ensuring inter-subject variability for EEG interpretation without the need of frequent calibrations are required.</a:t>
            </a:r>
          </a:p>
        </p:txBody>
      </p:sp>
    </p:spTree>
    <p:extLst>
      <p:ext uri="{BB962C8B-B14F-4D97-AF65-F5344CB8AC3E}">
        <p14:creationId xmlns:p14="http://schemas.microsoft.com/office/powerpoint/2010/main" val="24068589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C1FDBA6-9D95-C40B-D8A1-608918D3488B}"/>
              </a:ext>
            </a:extLst>
          </p:cNvPr>
          <p:cNvSpPr>
            <a:spLocks noGrp="1"/>
          </p:cNvSpPr>
          <p:nvPr>
            <p:ph type="ftr" sz="quarter" idx="11"/>
          </p:nvPr>
        </p:nvSpPr>
        <p:spPr/>
        <p:txBody>
          <a:bodyPr/>
          <a:lstStyle/>
          <a:p>
            <a:r>
              <a:rPr lang="en-US"/>
              <a:t>Department of Electrical and Computer Engineering, CUI Lahore Campus</a:t>
            </a:r>
          </a:p>
        </p:txBody>
      </p:sp>
      <p:sp>
        <p:nvSpPr>
          <p:cNvPr id="3" name="Slide Number Placeholder 2">
            <a:extLst>
              <a:ext uri="{FF2B5EF4-FFF2-40B4-BE49-F238E27FC236}">
                <a16:creationId xmlns:a16="http://schemas.microsoft.com/office/drawing/2014/main" id="{960F463E-0D3E-BA23-A5D0-7D76220EA1F6}"/>
              </a:ext>
            </a:extLst>
          </p:cNvPr>
          <p:cNvSpPr>
            <a:spLocks noGrp="1"/>
          </p:cNvSpPr>
          <p:nvPr>
            <p:ph type="sldNum" sz="quarter" idx="12"/>
          </p:nvPr>
        </p:nvSpPr>
        <p:spPr/>
        <p:txBody>
          <a:bodyPr/>
          <a:lstStyle/>
          <a:p>
            <a:fld id="{B6F15528-21DE-4FAA-801E-634DDDAF4B2B}" type="slidenum">
              <a:rPr lang="en-US" smtClean="0"/>
              <a:pPr/>
              <a:t>21</a:t>
            </a:fld>
            <a:endParaRPr lang="en-US"/>
          </a:p>
        </p:txBody>
      </p:sp>
      <p:pic>
        <p:nvPicPr>
          <p:cNvPr id="6" name="Screen Recording 5">
            <a:hlinkClick r:id="" action="ppaction://media"/>
            <a:extLst>
              <a:ext uri="{FF2B5EF4-FFF2-40B4-BE49-F238E27FC236}">
                <a16:creationId xmlns:a16="http://schemas.microsoft.com/office/drawing/2014/main" id="{A9E01D47-E049-8E45-7382-C044D0B8458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7150" y="304800"/>
            <a:ext cx="9029700" cy="5657850"/>
          </a:xfrm>
          <a:prstGeom prst="rect">
            <a:avLst/>
          </a:prstGeom>
        </p:spPr>
      </p:pic>
    </p:spTree>
    <p:extLst>
      <p:ext uri="{BB962C8B-B14F-4D97-AF65-F5344CB8AC3E}">
        <p14:creationId xmlns:p14="http://schemas.microsoft.com/office/powerpoint/2010/main" val="402113242"/>
      </p:ext>
    </p:extLst>
  </p:cSld>
  <p:clrMapOvr>
    <a:masterClrMapping/>
  </p:clrMapOvr>
  <mc:AlternateContent xmlns:mc="http://schemas.openxmlformats.org/markup-compatibility/2006" xmlns:p14="http://schemas.microsoft.com/office/powerpoint/2010/main">
    <mc:Choice Requires="p14">
      <p:transition spd="slow" p14:dur="2000" advTm="19045"/>
    </mc:Choice>
    <mc:Fallback xmlns="">
      <p:transition spd="slow" advTm="19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33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1052512"/>
          </a:xfrm>
        </p:spPr>
        <p:txBody>
          <a:bodyPr/>
          <a:lstStyle/>
          <a:p>
            <a:r>
              <a:rPr lang="en-US" b="1" dirty="0">
                <a:latin typeface="Times New Roman" panose="02020603050405020304" pitchFamily="18" charset="0"/>
                <a:cs typeface="Times New Roman" panose="02020603050405020304" pitchFamily="18" charset="0"/>
              </a:rPr>
              <a:t>References</a:t>
            </a:r>
          </a:p>
        </p:txBody>
      </p:sp>
      <p:sp>
        <p:nvSpPr>
          <p:cNvPr id="5" name="Footer Placeholder 4">
            <a:extLst>
              <a:ext uri="{FF2B5EF4-FFF2-40B4-BE49-F238E27FC236}">
                <a16:creationId xmlns:a16="http://schemas.microsoft.com/office/drawing/2014/main" id="{9F3A3FC4-58C0-8104-605A-B977A729F032}"/>
              </a:ext>
            </a:extLst>
          </p:cNvPr>
          <p:cNvSpPr>
            <a:spLocks noGrp="1"/>
          </p:cNvSpPr>
          <p:nvPr>
            <p:ph type="ftr" sz="quarter" idx="11"/>
          </p:nvPr>
        </p:nvSpPr>
        <p:spPr>
          <a:xfrm>
            <a:off x="1905000" y="6356351"/>
            <a:ext cx="5562600" cy="365125"/>
          </a:xfrm>
        </p:spPr>
        <p:txBody>
          <a:bodyPr/>
          <a:lstStyle/>
          <a:p>
            <a:r>
              <a:rPr lang="en-US" sz="1400" dirty="0">
                <a:latin typeface="Times New Roman" panose="02020603050405020304" pitchFamily="18" charset="0"/>
                <a:cs typeface="Times New Roman" panose="02020603050405020304" pitchFamily="18" charset="0"/>
              </a:rPr>
              <a:t>Department of Electrical and Computer Engineering, CUI Lahore Campus</a:t>
            </a:r>
          </a:p>
        </p:txBody>
      </p:sp>
      <p:sp>
        <p:nvSpPr>
          <p:cNvPr id="4" name="Slide Number Placeholder 3"/>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22</a:t>
            </a:fld>
            <a:endParaRPr lang="en-US">
              <a:latin typeface="Times New Roman" panose="02020603050405020304" pitchFamily="18" charset="0"/>
              <a:cs typeface="Times New Roman" panose="02020603050405020304" pitchFamily="18" charset="0"/>
            </a:endParaRPr>
          </a:p>
        </p:txBody>
      </p:sp>
      <p:pic>
        <p:nvPicPr>
          <p:cNvPr id="6" name="Picture 3">
            <a:extLst>
              <a:ext uri="{FF2B5EF4-FFF2-40B4-BE49-F238E27FC236}">
                <a16:creationId xmlns:a16="http://schemas.microsoft.com/office/drawing/2014/main" id="{3CC99C59-ADAE-AFF5-CE34-53EC7FFCD4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0" y="380999"/>
            <a:ext cx="1066800" cy="1036639"/>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7">
            <a:extLst>
              <a:ext uri="{FF2B5EF4-FFF2-40B4-BE49-F238E27FC236}">
                <a16:creationId xmlns:a16="http://schemas.microsoft.com/office/drawing/2014/main" id="{E5553D54-E590-D6DC-36C6-FD89D6300E2E}"/>
              </a:ext>
            </a:extLst>
          </p:cNvPr>
          <p:cNvSpPr>
            <a:spLocks noGrp="1"/>
          </p:cNvSpPr>
          <p:nvPr>
            <p:ph idx="1"/>
          </p:nvPr>
        </p:nvSpPr>
        <p:spPr>
          <a:xfrm>
            <a:off x="628650" y="1143000"/>
            <a:ext cx="7886700" cy="5033963"/>
          </a:xfrm>
        </p:spPr>
        <p:txBody>
          <a:bodyPr>
            <a:normAutofit fontScale="92500" lnSpcReduction="10000"/>
          </a:bodyPr>
          <a:lstStyle/>
          <a:p>
            <a:pPr marR="914400" lvl="0" algn="l" fontAlgn="base">
              <a:lnSpc>
                <a:spcPct val="103000"/>
              </a:lnSpc>
              <a:spcBef>
                <a:spcPts val="0"/>
              </a:spcBef>
              <a:spcAft>
                <a:spcPts val="160"/>
              </a:spcAft>
              <a:buClr>
                <a:srgbClr val="000000"/>
              </a:buClr>
              <a:buSzPts val="1100"/>
              <a:buFont typeface="Wingdings" panose="05000000000000000000" pitchFamily="2" charset="2"/>
              <a:buChar char="Ø"/>
            </a:pP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 E.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Hassanien</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and A. T. Azar, Eds., Brain-computer interfaces: Current trends and applications. Cham: Springer International Publishing, 2015. </a:t>
            </a:r>
            <a:endParaRPr lang="en-US"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R="914400" lvl="0" algn="l" fontAlgn="base">
              <a:lnSpc>
                <a:spcPct val="103000"/>
              </a:lnSpc>
              <a:spcBef>
                <a:spcPts val="0"/>
              </a:spcBef>
              <a:spcAft>
                <a:spcPts val="90"/>
              </a:spcAft>
              <a:buClr>
                <a:srgbClr val="000000"/>
              </a:buClr>
              <a:buSzPts val="1100"/>
              <a:buFont typeface="Wingdings" panose="05000000000000000000" pitchFamily="2" charset="2"/>
              <a:buChar char="Ø"/>
            </a:pP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R. J. Rak, M.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Kołodziej</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and A.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Majkowski</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“Brain-computer interface as measurement and control system the review paper,” Metrology and Measurement Systems, vol. 19, no. 3, 2012. </a:t>
            </a:r>
            <a:endParaRPr lang="en-US"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R="914400" lvl="0" algn="l" fontAlgn="base">
              <a:lnSpc>
                <a:spcPct val="103000"/>
              </a:lnSpc>
              <a:spcBef>
                <a:spcPts val="0"/>
              </a:spcBef>
              <a:spcAft>
                <a:spcPts val="110"/>
              </a:spcAft>
              <a:buClr>
                <a:srgbClr val="000000"/>
              </a:buClr>
              <a:buSzPts val="1100"/>
              <a:buFont typeface="Wingdings" panose="05000000000000000000" pitchFamily="2" charset="2"/>
              <a:buChar char="Ø"/>
            </a:pP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S.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Sanei</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and J. A. Chambers, EEG Signal Processing: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Sanei</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/EEG signal processing. Hoboken, NJ: Wiley-Blackwell, 2007. </a:t>
            </a:r>
            <a:endParaRPr lang="en-US"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R="914400" lvl="0" algn="l" fontAlgn="base">
              <a:lnSpc>
                <a:spcPct val="103000"/>
              </a:lnSpc>
              <a:spcBef>
                <a:spcPts val="0"/>
              </a:spcBef>
              <a:spcAft>
                <a:spcPts val="295"/>
              </a:spcAft>
              <a:buClr>
                <a:srgbClr val="000000"/>
              </a:buClr>
              <a:buSzPts val="1100"/>
              <a:buFont typeface="Wingdings" panose="05000000000000000000" pitchFamily="2" charset="2"/>
              <a:buChar char="Ø"/>
            </a:pP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S. Das, D. Tripathy, and J. L. Raheja, Real-time BCI system design to control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arduino</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based speed controllable robot using EEG, 1st ed. Singapore, Singapore: Springer, 2018. </a:t>
            </a:r>
            <a:endParaRPr lang="en-US"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R="914400" lvl="0" algn="l" fontAlgn="base">
              <a:lnSpc>
                <a:spcPct val="103000"/>
              </a:lnSpc>
              <a:spcBef>
                <a:spcPts val="0"/>
              </a:spcBef>
              <a:spcAft>
                <a:spcPts val="295"/>
              </a:spcAft>
              <a:buClr>
                <a:srgbClr val="000000"/>
              </a:buClr>
              <a:buSzPts val="1100"/>
              <a:buFont typeface="Wingdings" panose="05000000000000000000" pitchFamily="2" charset="2"/>
              <a:buChar char="Ø"/>
            </a:pP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K. Nakayama, Y. Kaneda, and A. Hirano, “A brain computer interface based on FFT and multilayer neural network-feature extraction and generalization,” in International Symposium on Intelligent Signal Processing and Communication Systems, New York: IEEE, 2007, pp. 826–829. </a:t>
            </a:r>
            <a:endParaRPr lang="en-US"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R="914400" lvl="0" algn="l" fontAlgn="base">
              <a:lnSpc>
                <a:spcPct val="103000"/>
              </a:lnSpc>
              <a:spcBef>
                <a:spcPts val="0"/>
              </a:spcBef>
              <a:spcAft>
                <a:spcPts val="295"/>
              </a:spcAft>
              <a:buClr>
                <a:srgbClr val="000000"/>
              </a:buClr>
              <a:buSzPts val="1100"/>
              <a:buFont typeface="Wingdings" panose="05000000000000000000" pitchFamily="2" charset="2"/>
              <a:buChar char="Ø"/>
            </a:pP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J. Arshad et al., “Intelligent control of robotic arm using brain Computer Interface and Artificial Intelligence,” Appl. Sci. (Basel), vol. 12, no. 21, p. 10813, 2022. </a:t>
            </a:r>
            <a:endParaRPr lang="en-US"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R="914400" lvl="0" algn="l" fontAlgn="base">
              <a:lnSpc>
                <a:spcPct val="103000"/>
              </a:lnSpc>
              <a:spcBef>
                <a:spcPts val="0"/>
              </a:spcBef>
              <a:spcAft>
                <a:spcPts val="110"/>
              </a:spcAft>
              <a:buClr>
                <a:srgbClr val="000000"/>
              </a:buClr>
              <a:buSzPts val="1100"/>
              <a:buFont typeface="Wingdings" panose="05000000000000000000" pitchFamily="2" charset="2"/>
              <a:buChar char="Ø"/>
            </a:pP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D. R.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Edla</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K.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Mangalorekar</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G.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Dhavalikar</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and S.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Dodia</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“Classification of EEG data for human mental state analysis using Random Forest Classifier,” Procedia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Comput</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Sci., vol. 132, pp. 1523–1532, 2018. </a:t>
            </a:r>
            <a:endParaRPr lang="en-US"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R="914400" lvl="0" algn="l" fontAlgn="base">
              <a:lnSpc>
                <a:spcPct val="103000"/>
              </a:lnSpc>
              <a:spcBef>
                <a:spcPts val="0"/>
              </a:spcBef>
              <a:spcAft>
                <a:spcPts val="50"/>
              </a:spcAft>
              <a:buClr>
                <a:srgbClr val="000000"/>
              </a:buClr>
              <a:buSzPts val="1100"/>
              <a:buFont typeface="Wingdings" panose="05000000000000000000" pitchFamily="2" charset="2"/>
              <a:buChar char="Ø"/>
            </a:pP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M. R. N.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Kousarrizi</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 A.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Ghanbari</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M.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Teshnehlab</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M. A.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Shorehdeli</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and A.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Gharaviri</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endParaRPr lang="en-US" sz="1400" dirty="0">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R="914400" lvl="0" algn="l" fontAlgn="base">
              <a:lnSpc>
                <a:spcPct val="103000"/>
              </a:lnSpc>
              <a:spcBef>
                <a:spcPts val="0"/>
              </a:spcBef>
              <a:spcAft>
                <a:spcPts val="50"/>
              </a:spcAft>
              <a:buClr>
                <a:srgbClr val="000000"/>
              </a:buClr>
              <a:buSzPts val="1100"/>
              <a:buFont typeface="Wingdings" panose="05000000000000000000" pitchFamily="2" charset="2"/>
              <a:buChar char="Ø"/>
            </a:pPr>
            <a:r>
              <a:rPr lang="en-GB" sz="1400" dirty="0">
                <a:effectLst/>
                <a:latin typeface="Times New Roman" panose="02020603050405020304" pitchFamily="18" charset="0"/>
                <a:ea typeface="Batang" panose="02030600000101010101" pitchFamily="18" charset="-127"/>
                <a:cs typeface="Times New Roman" panose="02020603050405020304" pitchFamily="18" charset="0"/>
              </a:rPr>
              <a:t>“Feature extraction and classification of EEG signals using wavelet transform, SVM and artificial neural networks for brain computer interfaces,” in 2009 International Joint Conference on Bioinformatics, Systems Biology and Intelligent Computing, 2009. </a:t>
            </a:r>
            <a:endParaRPr lang="en-US" sz="1400" dirty="0">
              <a:effectLst/>
              <a:latin typeface="Times New Roman" panose="02020603050405020304" pitchFamily="18" charset="0"/>
              <a:ea typeface="Batang" panose="02030600000101010101" pitchFamily="18" charset="-127"/>
              <a:cs typeface="Times New Roman" panose="02020603050405020304" pitchFamily="18" charset="0"/>
            </a:endParaRPr>
          </a:p>
          <a:p>
            <a:pPr marR="914400" lvl="0" algn="l" fontAlgn="base">
              <a:lnSpc>
                <a:spcPct val="103000"/>
              </a:lnSpc>
              <a:spcBef>
                <a:spcPts val="0"/>
              </a:spcBef>
              <a:spcAft>
                <a:spcPts val="295"/>
              </a:spcAft>
              <a:buClr>
                <a:srgbClr val="000000"/>
              </a:buClr>
              <a:buSzPts val="1100"/>
              <a:buFont typeface="Wingdings" panose="05000000000000000000" pitchFamily="2" charset="2"/>
              <a:buChar char="Ø"/>
            </a:pP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Ö. Kasim and M. Tosun, “Effective removal of eye-blink artifacts in EEG signals with semantic segmentation,” Signal Image Video Process., vol. 16, no. 5, pp. 1289–1295, 2022. </a:t>
            </a:r>
            <a:endParaRPr lang="en-US"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R="914400" lvl="0" algn="l" fontAlgn="base">
              <a:lnSpc>
                <a:spcPct val="103000"/>
              </a:lnSpc>
              <a:spcBef>
                <a:spcPts val="0"/>
              </a:spcBef>
              <a:spcAft>
                <a:spcPts val="130"/>
              </a:spcAft>
              <a:buClr>
                <a:srgbClr val="000000"/>
              </a:buClr>
              <a:buSzPts val="1100"/>
              <a:buFont typeface="Wingdings" panose="05000000000000000000" pitchFamily="2" charset="2"/>
              <a:buChar char="Ø"/>
            </a:pP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Z.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Lasefr</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K.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Elleithy</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R. R. Reddy, E. Abdelfattah, and M. </a:t>
            </a:r>
            <a:r>
              <a:rPr lang="en-GB" sz="1400"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Faezipour</a:t>
            </a:r>
            <a:r>
              <a:rPr lang="en-GB"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“An epileptic seizure detection technique using EEG signals with mobile application development,” Appl. Sci. (Basel), vol. 13, no. 17, p. 9571, 2023. </a:t>
            </a:r>
            <a:endParaRPr lang="en-US" sz="1400"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US" sz="9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04615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SDG Mapping </a:t>
            </a:r>
          </a:p>
        </p:txBody>
      </p:sp>
      <p:sp>
        <p:nvSpPr>
          <p:cNvPr id="4" name="Footer Placeholder 3">
            <a:extLst>
              <a:ext uri="{FF2B5EF4-FFF2-40B4-BE49-F238E27FC236}">
                <a16:creationId xmlns:a16="http://schemas.microsoft.com/office/drawing/2014/main" id="{B3B9915A-403A-07E5-6B4B-B33F883D43AF}"/>
              </a:ext>
            </a:extLst>
          </p:cNvPr>
          <p:cNvSpPr>
            <a:spLocks noGrp="1"/>
          </p:cNvSpPr>
          <p:nvPr>
            <p:ph type="ftr" sz="quarter" idx="11"/>
          </p:nvPr>
        </p:nvSpPr>
        <p:spPr>
          <a:xfrm>
            <a:off x="1371600" y="6356351"/>
            <a:ext cx="5943600" cy="365125"/>
          </a:xfrm>
        </p:spPr>
        <p:txBody>
          <a:bodyPr/>
          <a:lstStyle/>
          <a:p>
            <a:r>
              <a:rPr lang="en-US" sz="1400" dirty="0">
                <a:latin typeface="Times New Roman" panose="02020603050405020304" pitchFamily="18" charset="0"/>
                <a:cs typeface="Times New Roman" panose="02020603050405020304" pitchFamily="18" charset="0"/>
              </a:rPr>
              <a:t>Department of Electrical and Computer Engineering, CUI Lahore Campus</a:t>
            </a:r>
          </a:p>
        </p:txBody>
      </p:sp>
      <p:sp>
        <p:nvSpPr>
          <p:cNvPr id="3" name="Slide Number Placeholder 2"/>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23</a:t>
            </a:fld>
            <a:endParaRPr lang="en-US">
              <a:latin typeface="Times New Roman" panose="02020603050405020304" pitchFamily="18" charset="0"/>
              <a:cs typeface="Times New Roman" panose="02020603050405020304" pitchFamily="18" charset="0"/>
            </a:endParaRPr>
          </a:p>
        </p:txBody>
      </p:sp>
      <p:pic>
        <p:nvPicPr>
          <p:cNvPr id="5" name="Picture 3">
            <a:extLst>
              <a:ext uri="{FF2B5EF4-FFF2-40B4-BE49-F238E27FC236}">
                <a16:creationId xmlns:a16="http://schemas.microsoft.com/office/drawing/2014/main" id="{8FA2EBA2-770C-4C73-D381-FA0F377715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0" y="380999"/>
            <a:ext cx="1066800" cy="1036639"/>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5F32CC49-47AB-4DCE-E4DD-95D79E91A0ED}"/>
              </a:ext>
            </a:extLst>
          </p:cNvPr>
          <p:cNvSpPr>
            <a:spLocks noGrp="1"/>
          </p:cNvSpPr>
          <p:nvPr>
            <p:ph idx="1"/>
          </p:nvPr>
        </p:nvSpPr>
        <p:spPr/>
        <p:txBody>
          <a:bodyPr/>
          <a:lstStyle/>
          <a:p>
            <a:r>
              <a:rPr lang="en-US" sz="1800" b="1" kern="100" dirty="0">
                <a:effectLst/>
                <a:latin typeface="Times New Roman" panose="02020603050405020304" pitchFamily="18" charset="0"/>
                <a:ea typeface="Times New Roman" panose="02020603050405020304" pitchFamily="18" charset="0"/>
                <a:cs typeface="Times New Roman" panose="02020603050405020304" pitchFamily="18" charset="0"/>
              </a:rPr>
              <a:t>SDG 3 (Good Health and Well-being) : </a:t>
            </a:r>
          </a:p>
          <a:p>
            <a:pPr marL="342900" lvl="1" indent="0">
              <a:buNone/>
            </a:pPr>
            <a:r>
              <a:rPr lang="en-US" sz="1500" kern="100" dirty="0">
                <a:effectLst/>
                <a:latin typeface="Times New Roman" panose="02020603050405020304" pitchFamily="18" charset="0"/>
                <a:ea typeface="Times New Roman" panose="02020603050405020304" pitchFamily="18" charset="0"/>
                <a:cs typeface="Times New Roman" panose="02020603050405020304" pitchFamily="18" charset="0"/>
              </a:rPr>
              <a:t>This project contributes to SDG goals by using EEG signals to empower individuals with physical challenges, enabling them to control a robotic arm, fostering independence, and offering new possibilities for enhanced mobility.</a:t>
            </a:r>
          </a:p>
          <a:p>
            <a:pPr marL="342900" lvl="1" indent="0">
              <a:buNone/>
            </a:pPr>
            <a:endParaRPr lang="en-US" sz="1500" kern="1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b="1" kern="100" dirty="0">
                <a:effectLst/>
                <a:latin typeface="Times New Roman" panose="02020603050405020304" pitchFamily="18" charset="0"/>
                <a:ea typeface="Times New Roman" panose="02020603050405020304" pitchFamily="18" charset="0"/>
                <a:cs typeface="Times New Roman" panose="02020603050405020304" pitchFamily="18" charset="0"/>
              </a:rPr>
              <a:t>SDG 9 (Industry, Innovation and Infrastructure):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marL="342900" lvl="1" indent="0">
              <a:buNone/>
            </a:pPr>
            <a:r>
              <a:rPr lang="en-US" sz="1500" dirty="0">
                <a:effectLst/>
                <a:latin typeface="Times New Roman" panose="02020603050405020304" pitchFamily="18" charset="0"/>
                <a:ea typeface="Calibri" panose="020F0502020204030204" pitchFamily="34" charset="0"/>
                <a:cs typeface="Times New Roman" panose="02020603050405020304" pitchFamily="18" charset="0"/>
              </a:rPr>
              <a:t>By exploring new technologies in EEG signals in controlling robotic arm, this project contributes to the technology advancement and innovation. </a:t>
            </a:r>
          </a:p>
          <a:p>
            <a:pPr marL="342900" lvl="1" indent="0">
              <a:buNone/>
            </a:pPr>
            <a:endParaRPr lang="en-US" sz="1500" kern="100"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b="1" kern="100" dirty="0">
                <a:effectLst/>
                <a:latin typeface="Times New Roman" panose="02020603050405020304" pitchFamily="18" charset="0"/>
                <a:ea typeface="Times New Roman" panose="02020603050405020304" pitchFamily="18" charset="0"/>
                <a:cs typeface="Times New Roman" panose="02020603050405020304" pitchFamily="18" charset="0"/>
              </a:rPr>
              <a:t>SDG 10 (Reduced Inequalities):</a:t>
            </a:r>
          </a:p>
          <a:p>
            <a:pPr marL="342900" lvl="1" indent="0">
              <a:buNone/>
            </a:pPr>
            <a:r>
              <a:rPr lang="en-US" sz="1500" kern="100" dirty="0">
                <a:effectLst/>
                <a:latin typeface="Times New Roman" panose="02020603050405020304" pitchFamily="18" charset="0"/>
                <a:ea typeface="Calibri" panose="020F0502020204030204" pitchFamily="34" charset="0"/>
                <a:cs typeface="Times New Roman" panose="02020603050405020304" pitchFamily="18" charset="0"/>
              </a:rPr>
              <a:t>People with physical disabilities often face barriers in participating in various activities. Robotic arm controlled with brain signals provide equal opportunities to the people with physical disabilities thus creating a equitable society and reduce inequalities.</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2885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Introduction</a:t>
            </a:r>
          </a:p>
        </p:txBody>
      </p:sp>
      <p:sp>
        <p:nvSpPr>
          <p:cNvPr id="3" name="Content Placeholder 2"/>
          <p:cNvSpPr>
            <a:spLocks noGrp="1"/>
          </p:cNvSpPr>
          <p:nvPr>
            <p:ph idx="1"/>
          </p:nvPr>
        </p:nvSpPr>
        <p:spPr>
          <a:xfrm>
            <a:off x="381000" y="1401763"/>
            <a:ext cx="8153400" cy="4665661"/>
          </a:xfrm>
        </p:spPr>
        <p:txBody>
          <a:bodyPr>
            <a:normAutofit fontScale="77500" lnSpcReduction="20000"/>
          </a:bodyPr>
          <a:lstStyle/>
          <a:p>
            <a:pPr>
              <a:lnSpc>
                <a:spcPct val="120000"/>
              </a:lnSpc>
              <a:buFont typeface="Wingdings" panose="05000000000000000000" pitchFamily="2" charset="2"/>
              <a:buChar char="Ø"/>
            </a:pPr>
            <a:r>
              <a:rPr lang="en-US" sz="2400" dirty="0">
                <a:latin typeface="Times New Roman" panose="02020603050405020304" pitchFamily="18" charset="0"/>
                <a:ea typeface="Calibri"/>
                <a:cs typeface="Times New Roman" panose="02020603050405020304" pitchFamily="18" charset="0"/>
              </a:rPr>
              <a:t>In this project Robotic Arm is controlled by using ML and BCI</a:t>
            </a:r>
          </a:p>
          <a:p>
            <a:pPr>
              <a:lnSpc>
                <a:spcPct val="120000"/>
              </a:lnSpc>
              <a:buFont typeface="Wingdings" panose="05000000000000000000" pitchFamily="2" charset="2"/>
              <a:buChar char="Ø"/>
            </a:pPr>
            <a:r>
              <a:rPr lang="en-US" sz="2400" dirty="0">
                <a:latin typeface="Times New Roman" panose="02020603050405020304" pitchFamily="18" charset="0"/>
                <a:ea typeface="Calibri"/>
                <a:cs typeface="Times New Roman" panose="02020603050405020304" pitchFamily="18" charset="0"/>
              </a:rPr>
              <a:t>BCI System is used to control external devices using Brain Signals</a:t>
            </a:r>
          </a:p>
          <a:p>
            <a:pPr>
              <a:lnSpc>
                <a:spcPct val="120000"/>
              </a:lnSpc>
              <a:buFont typeface="Wingdings" panose="05000000000000000000" pitchFamily="2" charset="2"/>
              <a:buChar char="Ø"/>
            </a:pPr>
            <a:r>
              <a:rPr lang="en-US" sz="2400" dirty="0">
                <a:latin typeface="Times New Roman" panose="02020603050405020304" pitchFamily="18" charset="0"/>
                <a:ea typeface="Calibri"/>
                <a:cs typeface="Times New Roman" panose="02020603050405020304" pitchFamily="18" charset="0"/>
              </a:rPr>
              <a:t>Data set was acquired by using Emotive 14-channel headset.</a:t>
            </a:r>
          </a:p>
          <a:p>
            <a:pPr>
              <a:lnSpc>
                <a:spcPct val="120000"/>
              </a:lnSpc>
              <a:buFont typeface="Wingdings" panose="05000000000000000000" pitchFamily="2" charset="2"/>
              <a:buChar char="Ø"/>
            </a:pPr>
            <a:r>
              <a:rPr lang="en-US" sz="2400" dirty="0">
                <a:latin typeface="Times New Roman" panose="02020603050405020304" pitchFamily="18" charset="0"/>
                <a:ea typeface="Calibri"/>
                <a:cs typeface="Times New Roman" panose="02020603050405020304" pitchFamily="18" charset="0"/>
              </a:rPr>
              <a:t>These raw signals are noisy. therefore, It is necessary to Amplify these signals and Remove Noise.</a:t>
            </a:r>
          </a:p>
          <a:p>
            <a:pPr>
              <a:lnSpc>
                <a:spcPct val="120000"/>
              </a:lnSpc>
              <a:buFont typeface="Wingdings" panose="05000000000000000000" pitchFamily="2" charset="2"/>
              <a:buChar char="Ø"/>
            </a:pPr>
            <a:r>
              <a:rPr lang="en-US" sz="2400" dirty="0">
                <a:latin typeface="Times New Roman" panose="02020603050405020304" pitchFamily="18" charset="0"/>
                <a:ea typeface="Calibri"/>
                <a:cs typeface="Times New Roman" panose="02020603050405020304" pitchFamily="18" charset="0"/>
              </a:rPr>
              <a:t>For Pre-Processing EEGLAB From MATLAB is used for down-sampling removing artifacts and acquiring alpha and beta frequency signals.</a:t>
            </a:r>
          </a:p>
          <a:p>
            <a:pPr>
              <a:lnSpc>
                <a:spcPct val="120000"/>
              </a:lnSpc>
              <a:buFont typeface="Wingdings" panose="05000000000000000000" pitchFamily="2" charset="2"/>
              <a:buChar char="Ø"/>
            </a:pPr>
            <a:r>
              <a:rPr lang="en-US" sz="2400" dirty="0">
                <a:latin typeface="Times New Roman" panose="02020603050405020304" pitchFamily="18" charset="0"/>
                <a:ea typeface="Calibri"/>
                <a:cs typeface="Times New Roman" panose="02020603050405020304" pitchFamily="18" charset="0"/>
              </a:rPr>
              <a:t>After Filtering Feature Extraction and Feature Classification Techniques are used. Python was used to add features such as STD, Mean, And Power of each electrode.</a:t>
            </a:r>
          </a:p>
          <a:p>
            <a:pPr>
              <a:lnSpc>
                <a:spcPct val="120000"/>
              </a:lnSpc>
              <a:buFont typeface="Wingdings" panose="05000000000000000000" pitchFamily="2" charset="2"/>
              <a:buChar char="Ø"/>
            </a:pPr>
            <a:r>
              <a:rPr lang="en-US" sz="2400" dirty="0">
                <a:latin typeface="Times New Roman" panose="02020603050405020304" pitchFamily="18" charset="0"/>
                <a:ea typeface="Calibri"/>
                <a:cs typeface="Times New Roman" panose="02020603050405020304" pitchFamily="18" charset="0"/>
              </a:rPr>
              <a:t>Microcontroller Arduino UNO is used to move a robotic arm.</a:t>
            </a:r>
          </a:p>
          <a:p>
            <a:pPr>
              <a:lnSpc>
                <a:spcPct val="12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advancement can significantly improve the quality of life for individuals with limb loss, granting greater independence in daily tasks.</a:t>
            </a:r>
          </a:p>
        </p:txBody>
      </p:sp>
      <p:sp>
        <p:nvSpPr>
          <p:cNvPr id="5" name="Footer Placeholder 4">
            <a:extLst>
              <a:ext uri="{FF2B5EF4-FFF2-40B4-BE49-F238E27FC236}">
                <a16:creationId xmlns:a16="http://schemas.microsoft.com/office/drawing/2014/main" id="{EF3457A4-467A-C6EC-4970-4F6CC457CAB6}"/>
              </a:ext>
            </a:extLst>
          </p:cNvPr>
          <p:cNvSpPr>
            <a:spLocks noGrp="1"/>
          </p:cNvSpPr>
          <p:nvPr>
            <p:ph type="ftr" sz="quarter" idx="11"/>
          </p:nvPr>
        </p:nvSpPr>
        <p:spPr>
          <a:xfrm>
            <a:off x="1828800" y="6356350"/>
            <a:ext cx="6172200" cy="365125"/>
          </a:xfrm>
        </p:spPr>
        <p:txBody>
          <a:bodyPr/>
          <a:lstStyle/>
          <a:p>
            <a:r>
              <a:rPr lang="en-US" sz="1400" dirty="0"/>
              <a:t>Department of Electrical and Computer Engineering, CUI Lahore Campus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a:t>
            </a:fld>
            <a:endParaRPr lang="en-US"/>
          </a:p>
        </p:txBody>
      </p:sp>
      <p:pic>
        <p:nvPicPr>
          <p:cNvPr id="6" name="Picture 3">
            <a:extLst>
              <a:ext uri="{FF2B5EF4-FFF2-40B4-BE49-F238E27FC236}">
                <a16:creationId xmlns:a16="http://schemas.microsoft.com/office/drawing/2014/main" id="{A4673976-1407-88EF-1474-21CDF0FE8F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7600" y="365125"/>
            <a:ext cx="1066800" cy="103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2929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b="1" dirty="0">
                <a:latin typeface="Times New Roman" panose="02020603050405020304" pitchFamily="18" charset="0"/>
                <a:cs typeface="Times New Roman" panose="02020603050405020304" pitchFamily="18" charset="0"/>
              </a:rPr>
              <a:t>Objectives</a:t>
            </a:r>
          </a:p>
        </p:txBody>
      </p:sp>
      <p:sp>
        <p:nvSpPr>
          <p:cNvPr id="3" name="Content Placeholder 2"/>
          <p:cNvSpPr>
            <a:spLocks noGrp="1"/>
          </p:cNvSpPr>
          <p:nvPr>
            <p:ph idx="1"/>
          </p:nvPr>
        </p:nvSpPr>
        <p:spPr>
          <a:xfrm>
            <a:off x="628650" y="1462087"/>
            <a:ext cx="7886700" cy="3643313"/>
          </a:xfrm>
        </p:spPr>
        <p:txBody>
          <a:bodyPr>
            <a:normAutofit/>
          </a:bodyPr>
          <a:lstStyle/>
          <a:p>
            <a:pPr marL="0" marR="0" indent="0">
              <a:lnSpc>
                <a:spcPct val="120000"/>
              </a:lnSpc>
              <a:spcBef>
                <a:spcPts val="0"/>
              </a:spcBef>
              <a:spcAft>
                <a:spcPts val="80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The objectives of this project are as follows</a:t>
            </a:r>
          </a:p>
          <a:p>
            <a:pPr>
              <a:lnSpc>
                <a:spcPct val="120000"/>
              </a:lnSpc>
              <a:spcBef>
                <a:spcPts val="0"/>
              </a:spcBef>
              <a:spcAft>
                <a:spcPts val="800"/>
              </a:spcAft>
              <a:buFont typeface="Wingdings" panose="05000000000000000000" pitchFamily="2" charset="2"/>
              <a:buChar char="Ø"/>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Extraction of data through an EEG headset.</a:t>
            </a:r>
          </a:p>
          <a:p>
            <a:pPr>
              <a:lnSpc>
                <a:spcPct val="120000"/>
              </a:lnSpc>
              <a:spcBef>
                <a:spcPts val="0"/>
              </a:spcBef>
              <a:spcAft>
                <a:spcPts val="800"/>
              </a:spcAft>
              <a:buFont typeface="Wingdings" panose="05000000000000000000" pitchFamily="2" charset="2"/>
              <a:buChar char="Ø"/>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To clean and de-noise the input data for feature extraction.</a:t>
            </a:r>
          </a:p>
          <a:p>
            <a:pPr>
              <a:lnSpc>
                <a:spcPct val="120000"/>
              </a:lnSpc>
              <a:spcBef>
                <a:spcPts val="0"/>
              </a:spcBef>
              <a:spcAft>
                <a:spcPts val="800"/>
              </a:spcAft>
              <a:buFont typeface="Wingdings" panose="05000000000000000000" pitchFamily="2" charset="2"/>
              <a:buChar char="Ø"/>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Implementation of Machine Learning models to classify the EEG signals into different</a:t>
            </a:r>
          </a:p>
          <a:p>
            <a:pPr>
              <a:lnSpc>
                <a:spcPct val="120000"/>
              </a:lnSpc>
              <a:spcBef>
                <a:spcPts val="0"/>
              </a:spcBef>
              <a:spcAft>
                <a:spcPts val="800"/>
              </a:spcAft>
              <a:buFont typeface="Wingdings" panose="05000000000000000000" pitchFamily="2" charset="2"/>
              <a:buChar char="Ø"/>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Robotic arm control instructions.</a:t>
            </a:r>
          </a:p>
          <a:p>
            <a:pPr>
              <a:lnSpc>
                <a:spcPct val="120000"/>
              </a:lnSpc>
              <a:spcBef>
                <a:spcPts val="0"/>
              </a:spcBef>
              <a:spcAft>
                <a:spcPts val="800"/>
              </a:spcAft>
              <a:buFont typeface="Wingdings" panose="05000000000000000000" pitchFamily="2" charset="2"/>
              <a:buChar char="Ø"/>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To design a robotic arm and control it using Arduino Uno and Python.</a:t>
            </a:r>
          </a:p>
        </p:txBody>
      </p:sp>
      <p:sp>
        <p:nvSpPr>
          <p:cNvPr id="5" name="Footer Placeholder 4">
            <a:extLst>
              <a:ext uri="{FF2B5EF4-FFF2-40B4-BE49-F238E27FC236}">
                <a16:creationId xmlns:a16="http://schemas.microsoft.com/office/drawing/2014/main" id="{8DCDDE13-4B8E-05C0-C23A-4D182B5F7D44}"/>
              </a:ext>
            </a:extLst>
          </p:cNvPr>
          <p:cNvSpPr>
            <a:spLocks noGrp="1"/>
          </p:cNvSpPr>
          <p:nvPr>
            <p:ph type="ftr" sz="quarter" idx="11"/>
          </p:nvPr>
        </p:nvSpPr>
        <p:spPr>
          <a:xfrm>
            <a:off x="2022074" y="6311902"/>
            <a:ext cx="5581650" cy="365125"/>
          </a:xfrm>
        </p:spPr>
        <p:txBody>
          <a:bodyPr/>
          <a:lstStyle/>
          <a:p>
            <a:r>
              <a:rPr lang="en-US" sz="1400" dirty="0">
                <a:latin typeface="Times New Roman" panose="02020603050405020304" pitchFamily="18" charset="0"/>
                <a:cs typeface="Times New Roman" panose="02020603050405020304" pitchFamily="18" charset="0"/>
              </a:rPr>
              <a:t>Department of Electrical and Computer Engineering, CUI Lahore Campus</a:t>
            </a:r>
          </a:p>
        </p:txBody>
      </p:sp>
      <p:sp>
        <p:nvSpPr>
          <p:cNvPr id="4" name="Slide Number Placeholder 3"/>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4</a:t>
            </a:fld>
            <a:endParaRPr lang="en-US">
              <a:latin typeface="Times New Roman" panose="02020603050405020304" pitchFamily="18" charset="0"/>
              <a:cs typeface="Times New Roman" panose="02020603050405020304" pitchFamily="18" charset="0"/>
            </a:endParaRPr>
          </a:p>
        </p:txBody>
      </p:sp>
      <p:pic>
        <p:nvPicPr>
          <p:cNvPr id="6" name="Picture 3">
            <a:extLst>
              <a:ext uri="{FF2B5EF4-FFF2-40B4-BE49-F238E27FC236}">
                <a16:creationId xmlns:a16="http://schemas.microsoft.com/office/drawing/2014/main" id="{B869CDDA-E9C9-5E86-45BF-BF7F4C7764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0" y="380999"/>
            <a:ext cx="1066800" cy="103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0297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b="1" dirty="0">
                <a:latin typeface="Times New Roman" panose="02020603050405020304" pitchFamily="18" charset="0"/>
                <a:cs typeface="Times New Roman" panose="02020603050405020304" pitchFamily="18" charset="0"/>
              </a:rPr>
              <a:t>Problem Statement</a:t>
            </a:r>
          </a:p>
        </p:txBody>
      </p:sp>
      <p:sp>
        <p:nvSpPr>
          <p:cNvPr id="3" name="Content Placeholder 2"/>
          <p:cNvSpPr>
            <a:spLocks noGrp="1"/>
          </p:cNvSpPr>
          <p:nvPr>
            <p:ph idx="1"/>
          </p:nvPr>
        </p:nvSpPr>
        <p:spPr>
          <a:xfrm>
            <a:off x="628650" y="1462087"/>
            <a:ext cx="7886700" cy="3643313"/>
          </a:xfrm>
        </p:spPr>
        <p:txBody>
          <a:bodyPr>
            <a:normAutofit/>
          </a:bodyPr>
          <a:lstStyle/>
          <a:p>
            <a:pPr marL="0" marR="0" indent="0">
              <a:lnSpc>
                <a:spcPct val="120000"/>
              </a:lnSpc>
              <a:spcBef>
                <a:spcPts val="0"/>
              </a:spcBef>
              <a:spcAft>
                <a:spcPts val="80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The project strives to bridge the gap between humans and robots, providing mobility and independence to physically challenged individuals. It also holds promise for diverse applications, including healthcare and Virtual Realities. This advancement has the potential to significantly enhance the independence, mobility, and overall well-being of individuals with conditions such as strokes, spinal cord injuries, cerebral palsy, and ALS, marking a significant step toward empowerment in the realm of assistive technologies.</a:t>
            </a:r>
          </a:p>
        </p:txBody>
      </p:sp>
      <p:sp>
        <p:nvSpPr>
          <p:cNvPr id="5" name="Footer Placeholder 4">
            <a:extLst>
              <a:ext uri="{FF2B5EF4-FFF2-40B4-BE49-F238E27FC236}">
                <a16:creationId xmlns:a16="http://schemas.microsoft.com/office/drawing/2014/main" id="{8DCDDE13-4B8E-05C0-C23A-4D182B5F7D44}"/>
              </a:ext>
            </a:extLst>
          </p:cNvPr>
          <p:cNvSpPr>
            <a:spLocks noGrp="1"/>
          </p:cNvSpPr>
          <p:nvPr>
            <p:ph type="ftr" sz="quarter" idx="11"/>
          </p:nvPr>
        </p:nvSpPr>
        <p:spPr>
          <a:xfrm>
            <a:off x="2022074" y="6311902"/>
            <a:ext cx="5581650" cy="365125"/>
          </a:xfrm>
        </p:spPr>
        <p:txBody>
          <a:bodyPr/>
          <a:lstStyle/>
          <a:p>
            <a:r>
              <a:rPr lang="en-US" sz="1400" dirty="0">
                <a:latin typeface="Times New Roman" panose="02020603050405020304" pitchFamily="18" charset="0"/>
                <a:cs typeface="Times New Roman" panose="02020603050405020304" pitchFamily="18" charset="0"/>
              </a:rPr>
              <a:t>Department of Electrical and Computer Engineering, CUI Lahore Campus</a:t>
            </a:r>
          </a:p>
        </p:txBody>
      </p:sp>
      <p:sp>
        <p:nvSpPr>
          <p:cNvPr id="4" name="Slide Number Placeholder 3"/>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5</a:t>
            </a:fld>
            <a:endParaRPr lang="en-US">
              <a:latin typeface="Times New Roman" panose="02020603050405020304" pitchFamily="18" charset="0"/>
              <a:cs typeface="Times New Roman" panose="02020603050405020304" pitchFamily="18" charset="0"/>
            </a:endParaRPr>
          </a:p>
        </p:txBody>
      </p:sp>
      <p:pic>
        <p:nvPicPr>
          <p:cNvPr id="6" name="Picture 3">
            <a:extLst>
              <a:ext uri="{FF2B5EF4-FFF2-40B4-BE49-F238E27FC236}">
                <a16:creationId xmlns:a16="http://schemas.microsoft.com/office/drawing/2014/main" id="{B869CDDA-E9C9-5E86-45BF-BF7F4C7764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0" y="380999"/>
            <a:ext cx="1066800" cy="103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3567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b="1" dirty="0">
                <a:latin typeface="Times New Roman" panose="02020603050405020304" pitchFamily="18" charset="0"/>
                <a:cs typeface="Times New Roman" panose="02020603050405020304" pitchFamily="18" charset="0"/>
              </a:rPr>
              <a:t>Literature Review</a:t>
            </a:r>
          </a:p>
        </p:txBody>
      </p:sp>
      <p:graphicFrame>
        <p:nvGraphicFramePr>
          <p:cNvPr id="7" name="Content Placeholder 6">
            <a:extLst>
              <a:ext uri="{FF2B5EF4-FFF2-40B4-BE49-F238E27FC236}">
                <a16:creationId xmlns:a16="http://schemas.microsoft.com/office/drawing/2014/main" id="{3F7895AB-70C0-AAF2-F009-598C0DE81033}"/>
              </a:ext>
            </a:extLst>
          </p:cNvPr>
          <p:cNvGraphicFramePr>
            <a:graphicFrameLocks noGrp="1"/>
          </p:cNvGraphicFramePr>
          <p:nvPr>
            <p:ph idx="1"/>
            <p:extLst>
              <p:ext uri="{D42A27DB-BD31-4B8C-83A1-F6EECF244321}">
                <p14:modId xmlns:p14="http://schemas.microsoft.com/office/powerpoint/2010/main" val="1389616041"/>
              </p:ext>
            </p:extLst>
          </p:nvPr>
        </p:nvGraphicFramePr>
        <p:xfrm>
          <a:off x="304800" y="1401765"/>
          <a:ext cx="8296276" cy="4956962"/>
        </p:xfrm>
        <a:graphic>
          <a:graphicData uri="http://schemas.openxmlformats.org/drawingml/2006/table">
            <a:tbl>
              <a:tblPr firstRow="1" firstCol="1" lastRow="1" lastCol="1" bandRow="1" bandCol="1">
                <a:tableStyleId>{5940675A-B579-460E-94D1-54222C63F5DA}</a:tableStyleId>
              </a:tblPr>
              <a:tblGrid>
                <a:gridCol w="843357">
                  <a:extLst>
                    <a:ext uri="{9D8B030D-6E8A-4147-A177-3AD203B41FA5}">
                      <a16:colId xmlns:a16="http://schemas.microsoft.com/office/drawing/2014/main" val="3581200253"/>
                    </a:ext>
                  </a:extLst>
                </a:gridCol>
                <a:gridCol w="3608782">
                  <a:extLst>
                    <a:ext uri="{9D8B030D-6E8A-4147-A177-3AD203B41FA5}">
                      <a16:colId xmlns:a16="http://schemas.microsoft.com/office/drawing/2014/main" val="2201494859"/>
                    </a:ext>
                  </a:extLst>
                </a:gridCol>
                <a:gridCol w="3844137">
                  <a:extLst>
                    <a:ext uri="{9D8B030D-6E8A-4147-A177-3AD203B41FA5}">
                      <a16:colId xmlns:a16="http://schemas.microsoft.com/office/drawing/2014/main" val="3862045543"/>
                    </a:ext>
                  </a:extLst>
                </a:gridCol>
              </a:tblGrid>
              <a:tr h="280430">
                <a:tc>
                  <a:txBody>
                    <a:bodyPr/>
                    <a:lstStyle/>
                    <a:p>
                      <a:pPr marL="91440" marR="91440" algn="just">
                        <a:lnSpc>
                          <a:spcPct val="150000"/>
                        </a:lnSpc>
                        <a:spcBef>
                          <a:spcPts val="0"/>
                        </a:spcBef>
                        <a:spcAft>
                          <a:spcPts val="0"/>
                        </a:spcAft>
                      </a:pPr>
                      <a:r>
                        <a:rPr lang="en-US" sz="1400" b="1">
                          <a:effectLst/>
                          <a:latin typeface="Times New Roman" panose="02020603050405020304" pitchFamily="18" charset="0"/>
                          <a:cs typeface="Times New Roman" panose="02020603050405020304" pitchFamily="18" charset="0"/>
                        </a:rPr>
                        <a:t>Ref #</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50000"/>
                        </a:lnSpc>
                        <a:spcBef>
                          <a:spcPts val="0"/>
                        </a:spcBef>
                        <a:spcAft>
                          <a:spcPts val="0"/>
                        </a:spcAft>
                      </a:pPr>
                      <a:r>
                        <a:rPr lang="en-US" sz="1400" b="1">
                          <a:effectLst/>
                          <a:latin typeface="Times New Roman" panose="02020603050405020304" pitchFamily="18" charset="0"/>
                          <a:cs typeface="Times New Roman" panose="02020603050405020304" pitchFamily="18" charset="0"/>
                        </a:rPr>
                        <a:t>Methodology</a:t>
                      </a:r>
                      <a:endParaRPr lang="en-US" sz="14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50000"/>
                        </a:lnSpc>
                        <a:spcBef>
                          <a:spcPts val="0"/>
                        </a:spcBef>
                        <a:spcAft>
                          <a:spcPts val="0"/>
                        </a:spcAft>
                      </a:pPr>
                      <a:r>
                        <a:rPr lang="en-US" sz="1400" b="1" dirty="0">
                          <a:effectLst/>
                          <a:latin typeface="Times New Roman" panose="02020603050405020304" pitchFamily="18" charset="0"/>
                          <a:cs typeface="Times New Roman" panose="02020603050405020304" pitchFamily="18" charset="0"/>
                        </a:rPr>
                        <a:t>Results</a:t>
                      </a:r>
                      <a:endPar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193784176"/>
                  </a:ext>
                </a:extLst>
              </a:tr>
              <a:tr h="713114">
                <a:tc>
                  <a:txBody>
                    <a:bodyPr/>
                    <a:lstStyle/>
                    <a:p>
                      <a:pPr marL="91440" marR="91440" algn="just">
                        <a:lnSpc>
                          <a:spcPct val="150000"/>
                        </a:lnSpc>
                        <a:spcBef>
                          <a:spcPts val="0"/>
                        </a:spcBef>
                        <a:spcAft>
                          <a:spcPts val="0"/>
                        </a:spcAft>
                      </a:pPr>
                      <a:r>
                        <a:rPr lang="en-US" sz="1400">
                          <a:effectLst/>
                          <a:latin typeface="Times New Roman" panose="02020603050405020304" pitchFamily="18" charset="0"/>
                          <a:cs typeface="Times New Roman" panose="02020603050405020304" pitchFamily="18" charset="0"/>
                        </a:rPr>
                        <a:t>[19]</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pPr>
                      <a:r>
                        <a:rPr lang="en-US" sz="1400">
                          <a:effectLst/>
                          <a:latin typeface="Times New Roman" panose="02020603050405020304" pitchFamily="18" charset="0"/>
                          <a:cs typeface="Times New Roman" panose="02020603050405020304" pitchFamily="18" charset="0"/>
                        </a:rPr>
                        <a:t>Explains the different applications of BCI and its techniques including EEG, ECOG, and MEG.</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pPr>
                      <a:r>
                        <a:rPr lang="en-US" sz="1400">
                          <a:effectLst/>
                          <a:latin typeface="Times New Roman" panose="02020603050405020304" pitchFamily="18" charset="0"/>
                          <a:cs typeface="Times New Roman" panose="02020603050405020304" pitchFamily="18" charset="0"/>
                        </a:rPr>
                        <a:t>EEG techniques is used since it’s noninvasive.</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878222193"/>
                  </a:ext>
                </a:extLst>
              </a:tr>
              <a:tr h="713114">
                <a:tc>
                  <a:txBody>
                    <a:bodyPr/>
                    <a:lstStyle/>
                    <a:p>
                      <a:pPr marL="91440" marR="91440" algn="just">
                        <a:lnSpc>
                          <a:spcPct val="150000"/>
                        </a:lnSpc>
                        <a:spcBef>
                          <a:spcPts val="0"/>
                        </a:spcBef>
                        <a:spcAft>
                          <a:spcPts val="0"/>
                        </a:spcAft>
                      </a:pPr>
                      <a:r>
                        <a:rPr lang="en-US" sz="1400">
                          <a:effectLst/>
                          <a:latin typeface="Times New Roman" panose="02020603050405020304" pitchFamily="18" charset="0"/>
                          <a:cs typeface="Times New Roman" panose="02020603050405020304" pitchFamily="18" charset="0"/>
                        </a:rPr>
                        <a:t>[28]</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pPr>
                      <a:r>
                        <a:rPr lang="en-US" sz="1400">
                          <a:effectLst/>
                          <a:latin typeface="Times New Roman" panose="02020603050405020304" pitchFamily="18" charset="0"/>
                          <a:cs typeface="Times New Roman" panose="02020603050405020304" pitchFamily="18" charset="0"/>
                        </a:rPr>
                        <a:t>The brain waves that have several</a:t>
                      </a:r>
                      <a:r>
                        <a:rPr lang="en-US" sz="1400" spc="-26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classes such as delta</a:t>
                      </a:r>
                      <a:r>
                        <a:rPr lang="en-US" sz="1400" spc="-4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theta,</a:t>
                      </a:r>
                      <a:r>
                        <a:rPr lang="en-US" sz="1400" spc="-5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alpha,</a:t>
                      </a:r>
                      <a:r>
                        <a:rPr lang="en-US" sz="1400" spc="-2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beta</a:t>
                      </a:r>
                      <a:r>
                        <a:rPr lang="en-US" sz="1400" spc="-1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and</a:t>
                      </a:r>
                      <a:r>
                        <a:rPr lang="en-US" sz="1400" spc="-26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gamma waves.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pPr>
                      <a:r>
                        <a:rPr lang="en-US" sz="1400">
                          <a:effectLst/>
                          <a:latin typeface="Times New Roman" panose="02020603050405020304" pitchFamily="18" charset="0"/>
                          <a:cs typeface="Times New Roman" panose="02020603050405020304" pitchFamily="18" charset="0"/>
                        </a:rPr>
                        <a:t>Studies shows that the alpha and beta waves are present them moving arm.</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953074468"/>
                  </a:ext>
                </a:extLst>
              </a:tr>
              <a:tr h="918547">
                <a:tc>
                  <a:txBody>
                    <a:bodyPr/>
                    <a:lstStyle/>
                    <a:p>
                      <a:pPr marL="91440" marR="91440" algn="just">
                        <a:lnSpc>
                          <a:spcPct val="150000"/>
                        </a:lnSpc>
                        <a:spcBef>
                          <a:spcPts val="0"/>
                        </a:spcBef>
                        <a:spcAft>
                          <a:spcPts val="0"/>
                        </a:spcAft>
                      </a:pPr>
                      <a:r>
                        <a:rPr lang="en-US" sz="1400">
                          <a:effectLst/>
                          <a:latin typeface="Times New Roman" panose="02020603050405020304" pitchFamily="18" charset="0"/>
                          <a:cs typeface="Times New Roman" panose="02020603050405020304" pitchFamily="18" charset="0"/>
                        </a:rPr>
                        <a:t>[29-35]</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pPr>
                      <a:r>
                        <a:rPr lang="en-US" sz="1400">
                          <a:effectLst/>
                          <a:latin typeface="Times New Roman" panose="02020603050405020304" pitchFamily="18" charset="0"/>
                          <a:cs typeface="Times New Roman" panose="02020603050405020304" pitchFamily="18" charset="0"/>
                        </a:rPr>
                        <a:t>The</a:t>
                      </a:r>
                      <a:r>
                        <a:rPr lang="en-US" sz="1400" spc="-26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Techniques explained for data filtering are FFT, DFT, Inverse</a:t>
                      </a:r>
                      <a:r>
                        <a:rPr lang="en-US" sz="1400" spc="5">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DFT.</a:t>
                      </a:r>
                      <a:r>
                        <a:rPr lang="en-US" sz="1400" spc="95">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Digital</a:t>
                      </a:r>
                      <a:r>
                        <a:rPr lang="en-US" sz="1400" spc="10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filters</a:t>
                      </a:r>
                      <a:r>
                        <a:rPr lang="en-US" sz="1400" spc="10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such</a:t>
                      </a:r>
                      <a:r>
                        <a:rPr lang="en-US" sz="1400" spc="10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as</a:t>
                      </a:r>
                      <a:r>
                        <a:rPr lang="en-US" sz="1400" spc="10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FIR</a:t>
                      </a:r>
                      <a:r>
                        <a:rPr lang="en-US" sz="1400" spc="95">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IIR</a:t>
                      </a:r>
                      <a:r>
                        <a:rPr lang="en-US" sz="1400" spc="95">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filers</a:t>
                      </a:r>
                      <a:r>
                        <a:rPr lang="en-US" sz="1400" spc="-26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CWT</a:t>
                      </a:r>
                      <a:r>
                        <a:rPr lang="en-US" sz="1400" spc="-2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and DWT.</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pPr>
                      <a:r>
                        <a:rPr lang="en-US" sz="1400">
                          <a:effectLst/>
                          <a:latin typeface="Times New Roman" panose="02020603050405020304" pitchFamily="18" charset="0"/>
                          <a:cs typeface="Times New Roman" panose="02020603050405020304" pitchFamily="18" charset="0"/>
                        </a:rPr>
                        <a:t>FIR filters are more preferable when it comes to pre-processing the brain signals.</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149333695"/>
                  </a:ext>
                </a:extLst>
              </a:tr>
              <a:tr h="409066">
                <a:tc>
                  <a:txBody>
                    <a:bodyPr/>
                    <a:lstStyle/>
                    <a:p>
                      <a:pPr marL="91440" marR="91440" algn="just">
                        <a:lnSpc>
                          <a:spcPct val="150000"/>
                        </a:lnSpc>
                        <a:spcBef>
                          <a:spcPts val="0"/>
                        </a:spcBef>
                        <a:spcAft>
                          <a:spcPts val="0"/>
                        </a:spcAft>
                      </a:pPr>
                      <a:r>
                        <a:rPr lang="en-US" sz="1400">
                          <a:effectLst/>
                          <a:latin typeface="Times New Roman" panose="02020603050405020304" pitchFamily="18" charset="0"/>
                          <a:cs typeface="Times New Roman" panose="02020603050405020304" pitchFamily="18" charset="0"/>
                        </a:rPr>
                        <a:t>Ref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pPr>
                      <a:r>
                        <a:rPr lang="en-US" sz="1400">
                          <a:effectLst/>
                          <a:latin typeface="Times New Roman" panose="02020603050405020304" pitchFamily="18" charset="0"/>
                          <a:cs typeface="Times New Roman" panose="02020603050405020304" pitchFamily="18" charset="0"/>
                        </a:rPr>
                        <a:t>Methodology</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pPr>
                      <a:r>
                        <a:rPr lang="en-US" sz="1400">
                          <a:effectLst/>
                          <a:latin typeface="Times New Roman" panose="02020603050405020304" pitchFamily="18" charset="0"/>
                          <a:cs typeface="Times New Roman" panose="02020603050405020304" pitchFamily="18" charset="0"/>
                        </a:rPr>
                        <a:t>Results</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3732584326"/>
                  </a:ext>
                </a:extLst>
              </a:tr>
              <a:tr h="713114">
                <a:tc>
                  <a:txBody>
                    <a:bodyPr/>
                    <a:lstStyle/>
                    <a:p>
                      <a:pPr marL="91440" marR="91440" algn="just">
                        <a:lnSpc>
                          <a:spcPct val="150000"/>
                        </a:lnSpc>
                        <a:spcBef>
                          <a:spcPts val="0"/>
                        </a:spcBef>
                        <a:spcAft>
                          <a:spcPts val="0"/>
                        </a:spcAft>
                      </a:pPr>
                      <a:r>
                        <a:rPr lang="en-US" sz="1400">
                          <a:effectLst/>
                          <a:latin typeface="Times New Roman" panose="02020603050405020304" pitchFamily="18" charset="0"/>
                          <a:cs typeface="Times New Roman" panose="02020603050405020304" pitchFamily="18" charset="0"/>
                        </a:rPr>
                        <a:t>[39-42]</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pPr>
                      <a:r>
                        <a:rPr lang="en-US" sz="1400">
                          <a:effectLst/>
                          <a:latin typeface="Times New Roman" panose="02020603050405020304" pitchFamily="18" charset="0"/>
                          <a:cs typeface="Times New Roman" panose="02020603050405020304" pitchFamily="18" charset="0"/>
                        </a:rPr>
                        <a:t>Some</a:t>
                      </a:r>
                      <a:r>
                        <a:rPr lang="en-US" sz="1400" spc="270">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techniques for removal of eye artifacts are</a:t>
                      </a:r>
                      <a:r>
                        <a:rPr lang="en-US" sz="1400" spc="5">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(PCA)</a:t>
                      </a:r>
                      <a:r>
                        <a:rPr lang="en-US" sz="1400" spc="5">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and</a:t>
                      </a:r>
                      <a:r>
                        <a:rPr lang="en-US" sz="1400" spc="-285">
                          <a:effectLst/>
                          <a:latin typeface="Times New Roman" panose="02020603050405020304" pitchFamily="18" charset="0"/>
                          <a:cs typeface="Times New Roman" panose="02020603050405020304" pitchFamily="18" charset="0"/>
                        </a:rPr>
                        <a:t> </a:t>
                      </a:r>
                      <a:r>
                        <a:rPr lang="en-US" sz="1400">
                          <a:effectLst/>
                          <a:latin typeface="Times New Roman" panose="02020603050405020304" pitchFamily="18" charset="0"/>
                          <a:cs typeface="Times New Roman" panose="02020603050405020304" pitchFamily="18" charset="0"/>
                        </a:rPr>
                        <a:t> (ICA).</a:t>
                      </a:r>
                      <a:r>
                        <a:rPr lang="en-US" sz="1400" spc="5">
                          <a:effectLst/>
                          <a:latin typeface="Times New Roman" panose="02020603050405020304" pitchFamily="18" charset="0"/>
                          <a:cs typeface="Times New Roman" panose="02020603050405020304" pitchFamily="18" charset="0"/>
                        </a:rPr>
                        <a:t> </a:t>
                      </a:r>
                      <a:endParaRPr lang="en-US" sz="1400">
                        <a:effectLst/>
                        <a:latin typeface="Times New Roman" panose="02020603050405020304" pitchFamily="18" charset="0"/>
                        <a:cs typeface="Times New Roman" panose="02020603050405020304" pitchFamily="18" charset="0"/>
                      </a:endParaRPr>
                    </a:p>
                    <a:p>
                      <a:pPr marL="91440" marR="91440" algn="just">
                        <a:lnSpc>
                          <a:spcPct val="115000"/>
                        </a:lnSpc>
                        <a:spcBef>
                          <a:spcPts val="0"/>
                        </a:spcBef>
                        <a:spcAft>
                          <a:spcPts val="0"/>
                        </a:spcAft>
                      </a:pPr>
                      <a:r>
                        <a:rPr lang="en-US" sz="1400">
                          <a:effectLst/>
                          <a:latin typeface="Times New Roman" panose="02020603050405020304" pitchFamily="18" charset="0"/>
                          <a:cs typeface="Times New Roman" panose="02020603050405020304" pitchFamily="18" charset="0"/>
                        </a:rPr>
                        <a:t> </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pPr>
                      <a:r>
                        <a:rPr lang="en-US" sz="1400">
                          <a:effectLst/>
                          <a:latin typeface="Times New Roman" panose="02020603050405020304" pitchFamily="18" charset="0"/>
                          <a:cs typeface="Times New Roman" panose="02020603050405020304" pitchFamily="18" charset="0"/>
                        </a:rPr>
                        <a:t>ICA is used to from eye artifacts.</a:t>
                      </a:r>
                      <a:endParaRPr lang="en-US"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2052242900"/>
                  </a:ext>
                </a:extLst>
              </a:tr>
              <a:tr h="1201543">
                <a:tc>
                  <a:txBody>
                    <a:bodyPr/>
                    <a:lstStyle/>
                    <a:p>
                      <a:pPr marL="91440" marR="91440" algn="just">
                        <a:lnSpc>
                          <a:spcPct val="150000"/>
                        </a:lnSpc>
                        <a:spcBef>
                          <a:spcPts val="0"/>
                        </a:spcBef>
                        <a:spcAft>
                          <a:spcPts val="0"/>
                        </a:spcAft>
                      </a:pPr>
                      <a:r>
                        <a:rPr lang="en-US" sz="1400" dirty="0">
                          <a:effectLst/>
                          <a:latin typeface="Times New Roman" panose="02020603050405020304" pitchFamily="18" charset="0"/>
                          <a:cs typeface="Times New Roman" panose="02020603050405020304" pitchFamily="18" charset="0"/>
                        </a:rPr>
                        <a:t>[6,43-45]</a:t>
                      </a:r>
                      <a:endParaRPr lang="en-US"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pPr>
                      <a:r>
                        <a:rPr lang="en-US" sz="1400" dirty="0">
                          <a:effectLst/>
                          <a:latin typeface="Times New Roman" panose="02020603050405020304" pitchFamily="18" charset="0"/>
                          <a:cs typeface="Times New Roman" panose="02020603050405020304" pitchFamily="18" charset="0"/>
                        </a:rPr>
                        <a:t>The classification can</a:t>
                      </a:r>
                      <a:r>
                        <a:rPr lang="en-US" sz="1400" spc="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be</a:t>
                      </a:r>
                      <a:r>
                        <a:rPr lang="en-US" sz="1400" spc="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divided</a:t>
                      </a:r>
                      <a:r>
                        <a:rPr lang="en-US" sz="1400" spc="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into</a:t>
                      </a:r>
                      <a:r>
                        <a:rPr lang="en-US" sz="1400" spc="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linear</a:t>
                      </a:r>
                      <a:r>
                        <a:rPr lang="en-US" sz="1400" spc="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classifiers,</a:t>
                      </a:r>
                      <a:r>
                        <a:rPr lang="en-US" sz="1400" spc="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neural</a:t>
                      </a:r>
                      <a:r>
                        <a:rPr lang="en-US" sz="1400" spc="-28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networks,</a:t>
                      </a:r>
                      <a:r>
                        <a:rPr lang="en-US" sz="1400" spc="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nonlinear</a:t>
                      </a:r>
                      <a:r>
                        <a:rPr lang="en-US" sz="1400" spc="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Bayesian</a:t>
                      </a:r>
                      <a:r>
                        <a:rPr lang="en-US" sz="1400" spc="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classifiers</a:t>
                      </a:r>
                      <a:r>
                        <a:rPr lang="en-US" sz="1400" spc="-28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nearest </a:t>
                      </a:r>
                      <a:r>
                        <a:rPr lang="en-US" sz="1400" dirty="0" err="1">
                          <a:effectLst/>
                          <a:latin typeface="Times New Roman" panose="02020603050405020304" pitchFamily="18" charset="0"/>
                          <a:cs typeface="Times New Roman" panose="02020603050405020304" pitchFamily="18" charset="0"/>
                        </a:rPr>
                        <a:t>neighbour</a:t>
                      </a:r>
                      <a:r>
                        <a:rPr lang="en-US" sz="1400" dirty="0">
                          <a:effectLst/>
                          <a:latin typeface="Times New Roman" panose="02020603050405020304" pitchFamily="18" charset="0"/>
                          <a:cs typeface="Times New Roman" panose="02020603050405020304" pitchFamily="18" charset="0"/>
                        </a:rPr>
                        <a:t> classifiers and algorithms</a:t>
                      </a:r>
                      <a:r>
                        <a:rPr lang="en-US" sz="1400" spc="-28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using</a:t>
                      </a:r>
                      <a:r>
                        <a:rPr lang="en-US" sz="1400" spc="-5" dirty="0">
                          <a:effectLst/>
                          <a:latin typeface="Times New Roman" panose="02020603050405020304" pitchFamily="18" charset="0"/>
                          <a:cs typeface="Times New Roman" panose="02020603050405020304" pitchFamily="18" charset="0"/>
                        </a:rPr>
                        <a:t> </a:t>
                      </a:r>
                      <a:r>
                        <a:rPr lang="en-US" sz="1400" dirty="0">
                          <a:effectLst/>
                          <a:latin typeface="Times New Roman" panose="02020603050405020304" pitchFamily="18" charset="0"/>
                          <a:cs typeface="Times New Roman" panose="02020603050405020304" pitchFamily="18" charset="0"/>
                        </a:rPr>
                        <a:t>combinations of classifiers.</a:t>
                      </a:r>
                      <a:endParaRPr lang="en-US"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91440" marR="91440" algn="just">
                        <a:lnSpc>
                          <a:spcPct val="115000"/>
                        </a:lnSpc>
                        <a:spcBef>
                          <a:spcPts val="0"/>
                        </a:spcBef>
                        <a:spcAft>
                          <a:spcPts val="0"/>
                        </a:spcAft>
                        <a:tabLst>
                          <a:tab pos="455930" algn="l"/>
                          <a:tab pos="632460" algn="l"/>
                          <a:tab pos="697865" algn="l"/>
                          <a:tab pos="801370" algn="l"/>
                          <a:tab pos="992505" algn="l"/>
                          <a:tab pos="1088390" algn="l"/>
                          <a:tab pos="1205230" algn="l"/>
                          <a:tab pos="1433830" algn="l"/>
                          <a:tab pos="1563370" algn="l"/>
                          <a:tab pos="1759585" algn="l"/>
                          <a:tab pos="1947545" algn="l"/>
                          <a:tab pos="1974850" algn="l"/>
                          <a:tab pos="2015490" algn="l"/>
                          <a:tab pos="2364740" algn="l"/>
                          <a:tab pos="2448560" algn="l"/>
                        </a:tabLst>
                      </a:pPr>
                      <a:r>
                        <a:rPr lang="en-US" sz="1400" dirty="0">
                          <a:effectLst/>
                          <a:latin typeface="Times New Roman" panose="02020603050405020304" pitchFamily="18" charset="0"/>
                          <a:cs typeface="Times New Roman" panose="02020603050405020304" pitchFamily="18" charset="0"/>
                        </a:rPr>
                        <a:t>The accuracy for Random is 70%, for K-NN is 65%, Gradient Boosting is around 60%.</a:t>
                      </a:r>
                    </a:p>
                    <a:p>
                      <a:pPr marL="91440" marR="91440" algn="just">
                        <a:lnSpc>
                          <a:spcPct val="115000"/>
                        </a:lnSpc>
                        <a:spcBef>
                          <a:spcPts val="0"/>
                        </a:spcBef>
                        <a:spcAft>
                          <a:spcPts val="0"/>
                        </a:spcAft>
                      </a:pPr>
                      <a:r>
                        <a:rPr lang="en-US" sz="1400" dirty="0">
                          <a:effectLst/>
                          <a:latin typeface="Times New Roman" panose="02020603050405020304" pitchFamily="18" charset="0"/>
                          <a:cs typeface="Times New Roman" panose="02020603050405020304" pitchFamily="18" charset="0"/>
                        </a:rPr>
                        <a:t> </a:t>
                      </a:r>
                      <a:endParaRPr lang="en-US"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611235741"/>
                  </a:ext>
                </a:extLst>
              </a:tr>
            </a:tbl>
          </a:graphicData>
        </a:graphic>
      </p:graphicFrame>
      <p:sp>
        <p:nvSpPr>
          <p:cNvPr id="5" name="Footer Placeholder 4">
            <a:extLst>
              <a:ext uri="{FF2B5EF4-FFF2-40B4-BE49-F238E27FC236}">
                <a16:creationId xmlns:a16="http://schemas.microsoft.com/office/drawing/2014/main" id="{8DCDDE13-4B8E-05C0-C23A-4D182B5F7D44}"/>
              </a:ext>
            </a:extLst>
          </p:cNvPr>
          <p:cNvSpPr>
            <a:spLocks noGrp="1"/>
          </p:cNvSpPr>
          <p:nvPr>
            <p:ph type="ftr" sz="quarter" idx="11"/>
          </p:nvPr>
        </p:nvSpPr>
        <p:spPr>
          <a:xfrm>
            <a:off x="2022074" y="6311902"/>
            <a:ext cx="5581650" cy="365125"/>
          </a:xfrm>
        </p:spPr>
        <p:txBody>
          <a:bodyPr/>
          <a:lstStyle/>
          <a:p>
            <a:r>
              <a:rPr lang="en-US" sz="1400" dirty="0">
                <a:latin typeface="Times New Roman" panose="02020603050405020304" pitchFamily="18" charset="0"/>
                <a:cs typeface="Times New Roman" panose="02020603050405020304" pitchFamily="18" charset="0"/>
              </a:rPr>
              <a:t>Department of Electrical and Computer Engineering, CUI Lahore Campus</a:t>
            </a:r>
          </a:p>
        </p:txBody>
      </p:sp>
      <p:sp>
        <p:nvSpPr>
          <p:cNvPr id="4" name="Slide Number Placeholder 3"/>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6</a:t>
            </a:fld>
            <a:endParaRPr lang="en-US">
              <a:latin typeface="Times New Roman" panose="02020603050405020304" pitchFamily="18" charset="0"/>
              <a:cs typeface="Times New Roman" panose="02020603050405020304" pitchFamily="18" charset="0"/>
            </a:endParaRPr>
          </a:p>
        </p:txBody>
      </p:sp>
      <p:pic>
        <p:nvPicPr>
          <p:cNvPr id="6" name="Picture 3">
            <a:extLst>
              <a:ext uri="{FF2B5EF4-FFF2-40B4-BE49-F238E27FC236}">
                <a16:creationId xmlns:a16="http://schemas.microsoft.com/office/drawing/2014/main" id="{B869CDDA-E9C9-5E86-45BF-BF7F4C7764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03724" y="180973"/>
            <a:ext cx="1066800" cy="103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7528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5A17AC6-B938-BB73-CBBD-F02E0403C23D}"/>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Methodology Flow Diagram</a:t>
            </a:r>
          </a:p>
        </p:txBody>
      </p:sp>
      <p:sp>
        <p:nvSpPr>
          <p:cNvPr id="4" name="Footer Placeholder 3">
            <a:extLst>
              <a:ext uri="{FF2B5EF4-FFF2-40B4-BE49-F238E27FC236}">
                <a16:creationId xmlns:a16="http://schemas.microsoft.com/office/drawing/2014/main" id="{0F1C06B8-CCDB-79F9-D408-FCDE6763C664}"/>
              </a:ext>
            </a:extLst>
          </p:cNvPr>
          <p:cNvSpPr>
            <a:spLocks noGrp="1"/>
          </p:cNvSpPr>
          <p:nvPr>
            <p:ph type="ftr" sz="quarter" idx="11"/>
          </p:nvPr>
        </p:nvSpPr>
        <p:spPr/>
        <p:txBody>
          <a:bodyPr vert="horz" lIns="91440" tIns="45720" rIns="91440" bIns="45720" rtlCol="0" anchor="ctr">
            <a:normAutofit/>
          </a:bodyPr>
          <a:lstStyle/>
          <a:p>
            <a:pPr>
              <a:lnSpc>
                <a:spcPct val="90000"/>
              </a:lnSpc>
              <a:spcAft>
                <a:spcPts val="600"/>
              </a:spcAft>
            </a:pPr>
            <a:r>
              <a:rPr lang="en-US" kern="1200">
                <a:solidFill>
                  <a:schemeClr val="tx1">
                    <a:tint val="75000"/>
                  </a:schemeClr>
                </a:solidFill>
                <a:latin typeface="Times New Roman" panose="02020603050405020304" pitchFamily="18" charset="0"/>
                <a:cs typeface="Times New Roman" panose="02020603050405020304" pitchFamily="18" charset="0"/>
              </a:rPr>
              <a:t>Department of Electrical and Computer Engineering, CUI Lahore Campus</a:t>
            </a:r>
          </a:p>
        </p:txBody>
      </p:sp>
      <p:sp>
        <p:nvSpPr>
          <p:cNvPr id="5" name="Slide Number Placeholder 4">
            <a:extLst>
              <a:ext uri="{FF2B5EF4-FFF2-40B4-BE49-F238E27FC236}">
                <a16:creationId xmlns:a16="http://schemas.microsoft.com/office/drawing/2014/main" id="{E4E8DC54-71FE-167D-449E-FFCACE44D432}"/>
              </a:ext>
            </a:extLst>
          </p:cNvPr>
          <p:cNvSpPr>
            <a:spLocks noGrp="1"/>
          </p:cNvSpPr>
          <p:nvPr>
            <p:ph type="sldNum" sz="quarter" idx="12"/>
          </p:nvPr>
        </p:nvSpPr>
        <p:spPr/>
        <p:txBody>
          <a:bodyPr vert="horz" lIns="91440" tIns="45720" rIns="91440" bIns="45720" rtlCol="0" anchor="ctr">
            <a:normAutofit/>
          </a:bodyPr>
          <a:lstStyle/>
          <a:p>
            <a:pPr>
              <a:spcAft>
                <a:spcPts val="600"/>
              </a:spcAft>
            </a:pPr>
            <a:fld id="{B6F15528-21DE-4FAA-801E-634DDDAF4B2B}" type="slidenum">
              <a:rPr lang="en-US" sz="1200" smtClean="0">
                <a:latin typeface="Times New Roman" panose="02020603050405020304" pitchFamily="18" charset="0"/>
                <a:cs typeface="Times New Roman" panose="02020603050405020304" pitchFamily="18" charset="0"/>
              </a:rPr>
              <a:pPr>
                <a:spcAft>
                  <a:spcPts val="600"/>
                </a:spcAft>
              </a:pPr>
              <a:t>7</a:t>
            </a:fld>
            <a:endParaRPr lang="en-US" sz="1200">
              <a:latin typeface="Times New Roman" panose="02020603050405020304" pitchFamily="18" charset="0"/>
              <a:cs typeface="Times New Roman" panose="02020603050405020304" pitchFamily="18" charset="0"/>
            </a:endParaRPr>
          </a:p>
        </p:txBody>
      </p:sp>
      <p:pic>
        <p:nvPicPr>
          <p:cNvPr id="7" name="Picture 3">
            <a:extLst>
              <a:ext uri="{FF2B5EF4-FFF2-40B4-BE49-F238E27FC236}">
                <a16:creationId xmlns:a16="http://schemas.microsoft.com/office/drawing/2014/main" id="{9BDAC12D-0375-5958-31B8-613A10F78C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8550" y="327818"/>
            <a:ext cx="1066800" cy="1036639"/>
          </a:xfrm>
          <a:prstGeom prst="rect">
            <a:avLst/>
          </a:prstGeom>
          <a:noFill/>
          <a:extLst>
            <a:ext uri="{909E8E84-426E-40DD-AFC4-6F175D3DCCD1}">
              <a14:hiddenFill xmlns:a14="http://schemas.microsoft.com/office/drawing/2010/main">
                <a:solidFill>
                  <a:srgbClr val="FFFFFF"/>
                </a:solidFill>
              </a14:hiddenFill>
            </a:ext>
          </a:extLst>
        </p:spPr>
      </p:pic>
      <p:pic>
        <p:nvPicPr>
          <p:cNvPr id="8" name="Content Placeholder 7" descr="A diagram of data processing&#10;&#10;Description automatically generated">
            <a:extLst>
              <a:ext uri="{FF2B5EF4-FFF2-40B4-BE49-F238E27FC236}">
                <a16:creationId xmlns:a16="http://schemas.microsoft.com/office/drawing/2014/main" id="{9EE3F1FA-F5CD-A99B-17B3-7E2CE3B559E0}"/>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4688" t="8829" r="4688" b="8865"/>
          <a:stretch/>
        </p:blipFill>
        <p:spPr>
          <a:xfrm>
            <a:off x="228600" y="1524000"/>
            <a:ext cx="8501972" cy="4343400"/>
          </a:xfrm>
        </p:spPr>
      </p:pic>
    </p:spTree>
    <p:extLst>
      <p:ext uri="{BB962C8B-B14F-4D97-AF65-F5344CB8AC3E}">
        <p14:creationId xmlns:p14="http://schemas.microsoft.com/office/powerpoint/2010/main" val="3434610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9F27D-B599-E84A-969D-AEC39533C84B}"/>
              </a:ext>
            </a:extLst>
          </p:cNvPr>
          <p:cNvSpPr>
            <a:spLocks noGrp="1"/>
          </p:cNvSpPr>
          <p:nvPr>
            <p:ph type="title"/>
          </p:nvPr>
        </p:nvSpPr>
        <p:spPr>
          <a:xfrm>
            <a:off x="628650" y="365127"/>
            <a:ext cx="7886700" cy="701674"/>
          </a:xfrm>
        </p:spPr>
        <p:txBody>
          <a:bodyPr/>
          <a:lstStyle/>
          <a:p>
            <a:r>
              <a:rPr lang="en-US" b="1" dirty="0">
                <a:latin typeface="Times New Roman" panose="02020603050405020304" pitchFamily="18" charset="0"/>
                <a:cs typeface="Times New Roman" panose="02020603050405020304" pitchFamily="18" charset="0"/>
              </a:rPr>
              <a:t>Emotive Headset and Electrodes</a:t>
            </a:r>
          </a:p>
        </p:txBody>
      </p:sp>
      <p:sp>
        <p:nvSpPr>
          <p:cNvPr id="3" name="Content Placeholder 2">
            <a:extLst>
              <a:ext uri="{FF2B5EF4-FFF2-40B4-BE49-F238E27FC236}">
                <a16:creationId xmlns:a16="http://schemas.microsoft.com/office/drawing/2014/main" id="{23D29446-E199-9865-BF67-41B323705458}"/>
              </a:ext>
            </a:extLst>
          </p:cNvPr>
          <p:cNvSpPr>
            <a:spLocks noGrp="1"/>
          </p:cNvSpPr>
          <p:nvPr>
            <p:ph idx="1"/>
          </p:nvPr>
        </p:nvSpPr>
        <p:spPr>
          <a:xfrm>
            <a:off x="628650" y="1295400"/>
            <a:ext cx="7886700" cy="4957763"/>
          </a:xfrm>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Emotive EPOC+ 14 channel Headset is used for data Acquisition. EEG headset was connected to the system using Bluetooth and emotive PRO was used to check the EEG Signal quality and to share data.</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These are the 14 electrode channels numbered AF3, F7, FC5, T7, P7, O1, O2, P8, T8, FC9, F4, F8, and AF4 with a sampling frequency of 128 Hz and a 16-bit analog to digital converter was used.</a:t>
            </a:r>
          </a:p>
          <a:p>
            <a:endParaRPr lang="en-US"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4DA9C242-5364-8C97-66B5-D50BF0130065}"/>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Department of Electrical and Computer Engineering, CUI Lahore Campus</a:t>
            </a:r>
          </a:p>
        </p:txBody>
      </p:sp>
      <p:sp>
        <p:nvSpPr>
          <p:cNvPr id="5" name="Slide Number Placeholder 4">
            <a:extLst>
              <a:ext uri="{FF2B5EF4-FFF2-40B4-BE49-F238E27FC236}">
                <a16:creationId xmlns:a16="http://schemas.microsoft.com/office/drawing/2014/main" id="{DC48E0D9-56A6-E406-CF55-0872790069E3}"/>
              </a:ext>
            </a:extLst>
          </p:cNvPr>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8</a:t>
            </a:fld>
            <a:endParaRPr lang="en-US">
              <a:latin typeface="Times New Roman" panose="02020603050405020304" pitchFamily="18" charset="0"/>
              <a:cs typeface="Times New Roman" panose="02020603050405020304" pitchFamily="18" charset="0"/>
            </a:endParaRPr>
          </a:p>
        </p:txBody>
      </p:sp>
      <p:pic>
        <p:nvPicPr>
          <p:cNvPr id="6" name="Picture 3">
            <a:extLst>
              <a:ext uri="{FF2B5EF4-FFF2-40B4-BE49-F238E27FC236}">
                <a16:creationId xmlns:a16="http://schemas.microsoft.com/office/drawing/2014/main" id="{70E32962-EEFA-B1CD-8E88-FBB26D8C45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8550" y="327818"/>
            <a:ext cx="1066800" cy="103663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C65FE7D0-BF8D-F545-F843-31F8ABAD1E2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3585439"/>
            <a:ext cx="3352800" cy="2083715"/>
          </a:xfrm>
          <a:prstGeom prst="rect">
            <a:avLst/>
          </a:prstGeom>
          <a:noFill/>
          <a:ln>
            <a:noFill/>
          </a:ln>
        </p:spPr>
      </p:pic>
      <p:pic>
        <p:nvPicPr>
          <p:cNvPr id="9" name="Picture 8">
            <a:extLst>
              <a:ext uri="{FF2B5EF4-FFF2-40B4-BE49-F238E27FC236}">
                <a16:creationId xmlns:a16="http://schemas.microsoft.com/office/drawing/2014/main" id="{657BEE0E-370A-0FB8-417E-5A9759590735}"/>
              </a:ext>
            </a:extLst>
          </p:cNvPr>
          <p:cNvPicPr>
            <a:picLocks noChangeAspect="1"/>
          </p:cNvPicPr>
          <p:nvPr/>
        </p:nvPicPr>
        <p:blipFill>
          <a:blip r:embed="rId4"/>
          <a:stretch>
            <a:fillRect/>
          </a:stretch>
        </p:blipFill>
        <p:spPr>
          <a:xfrm>
            <a:off x="4558695" y="3728772"/>
            <a:ext cx="3798510" cy="2083715"/>
          </a:xfrm>
          <a:prstGeom prst="rect">
            <a:avLst/>
          </a:prstGeom>
        </p:spPr>
      </p:pic>
    </p:spTree>
    <p:extLst>
      <p:ext uri="{BB962C8B-B14F-4D97-AF65-F5344CB8AC3E}">
        <p14:creationId xmlns:p14="http://schemas.microsoft.com/office/powerpoint/2010/main" val="35339475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CC707-E83D-D4B2-9948-32EB61626492}"/>
              </a:ext>
            </a:extLst>
          </p:cNvPr>
          <p:cNvSpPr>
            <a:spLocks noGrp="1"/>
          </p:cNvSpPr>
          <p:nvPr>
            <p:ph type="title"/>
          </p:nvPr>
        </p:nvSpPr>
        <p:spPr>
          <a:xfrm>
            <a:off x="628650" y="365127"/>
            <a:ext cx="7886700" cy="777874"/>
          </a:xfrm>
        </p:spPr>
        <p:txBody>
          <a:bodyPr/>
          <a:lstStyle/>
          <a:p>
            <a:r>
              <a:rPr lang="en-US" b="1" dirty="0">
                <a:latin typeface="Times New Roman" panose="02020603050405020304" pitchFamily="18" charset="0"/>
                <a:cs typeface="Times New Roman" panose="02020603050405020304" pitchFamily="18" charset="0"/>
              </a:rPr>
              <a:t>Channel location for data Acquisition</a:t>
            </a:r>
          </a:p>
        </p:txBody>
      </p:sp>
      <p:sp>
        <p:nvSpPr>
          <p:cNvPr id="3" name="Content Placeholder 2">
            <a:extLst>
              <a:ext uri="{FF2B5EF4-FFF2-40B4-BE49-F238E27FC236}">
                <a16:creationId xmlns:a16="http://schemas.microsoft.com/office/drawing/2014/main" id="{C75BDBA5-D17D-DFD2-786C-F9309F54117C}"/>
              </a:ext>
            </a:extLst>
          </p:cNvPr>
          <p:cNvSpPr>
            <a:spLocks noGrp="1"/>
          </p:cNvSpPr>
          <p:nvPr>
            <p:ph idx="1"/>
          </p:nvPr>
        </p:nvSpPr>
        <p:spPr>
          <a:xfrm>
            <a:off x="533400" y="1147837"/>
            <a:ext cx="7886700" cy="4805363"/>
          </a:xfrm>
        </p:spPr>
        <p:txBody>
          <a:bodyPr/>
          <a:lstStyle/>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below figures shows the placement of electrodes on the head.</a:t>
            </a: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For Data Acquisition motor imagery is used. Durations are set to easily separate segments and to map them to robotic arm movements. </a:t>
            </a:r>
          </a:p>
        </p:txBody>
      </p:sp>
      <p:sp>
        <p:nvSpPr>
          <p:cNvPr id="4" name="Footer Placeholder 3">
            <a:extLst>
              <a:ext uri="{FF2B5EF4-FFF2-40B4-BE49-F238E27FC236}">
                <a16:creationId xmlns:a16="http://schemas.microsoft.com/office/drawing/2014/main" id="{B856EEB8-C042-790D-3CF5-E251F5EC591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Department of Electrical and Computer Engineering, CUI Lahore Campus</a:t>
            </a:r>
          </a:p>
        </p:txBody>
      </p:sp>
      <p:sp>
        <p:nvSpPr>
          <p:cNvPr id="5" name="Slide Number Placeholder 4">
            <a:extLst>
              <a:ext uri="{FF2B5EF4-FFF2-40B4-BE49-F238E27FC236}">
                <a16:creationId xmlns:a16="http://schemas.microsoft.com/office/drawing/2014/main" id="{8BF3D7BC-F410-6A16-F3A8-E3CA9C1EA5A6}"/>
              </a:ext>
            </a:extLst>
          </p:cNvPr>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9</a:t>
            </a:fld>
            <a:endParaRPr lang="en-US">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6EC64BFB-5B4E-B816-3114-698AE5283251}"/>
              </a:ext>
            </a:extLst>
          </p:cNvPr>
          <p:cNvGraphicFramePr>
            <a:graphicFrameLocks noGrp="1"/>
          </p:cNvGraphicFramePr>
          <p:nvPr>
            <p:extLst>
              <p:ext uri="{D42A27DB-BD31-4B8C-83A1-F6EECF244321}">
                <p14:modId xmlns:p14="http://schemas.microsoft.com/office/powerpoint/2010/main" val="853244526"/>
              </p:ext>
            </p:extLst>
          </p:nvPr>
        </p:nvGraphicFramePr>
        <p:xfrm>
          <a:off x="838200" y="4400627"/>
          <a:ext cx="7234030" cy="1813686"/>
        </p:xfrm>
        <a:graphic>
          <a:graphicData uri="http://schemas.openxmlformats.org/drawingml/2006/table">
            <a:tbl>
              <a:tblPr firstRow="1" bandRow="1">
                <a:tableStyleId>{5C22544A-7EE6-4342-B048-85BDC9FD1C3A}</a:tableStyleId>
              </a:tblPr>
              <a:tblGrid>
                <a:gridCol w="2331830">
                  <a:extLst>
                    <a:ext uri="{9D8B030D-6E8A-4147-A177-3AD203B41FA5}">
                      <a16:colId xmlns:a16="http://schemas.microsoft.com/office/drawing/2014/main" val="934694347"/>
                    </a:ext>
                  </a:extLst>
                </a:gridCol>
                <a:gridCol w="2451100">
                  <a:extLst>
                    <a:ext uri="{9D8B030D-6E8A-4147-A177-3AD203B41FA5}">
                      <a16:colId xmlns:a16="http://schemas.microsoft.com/office/drawing/2014/main" val="3144497606"/>
                    </a:ext>
                  </a:extLst>
                </a:gridCol>
                <a:gridCol w="2451100">
                  <a:extLst>
                    <a:ext uri="{9D8B030D-6E8A-4147-A177-3AD203B41FA5}">
                      <a16:colId xmlns:a16="http://schemas.microsoft.com/office/drawing/2014/main" val="1479268058"/>
                    </a:ext>
                  </a:extLst>
                </a:gridCol>
              </a:tblGrid>
              <a:tr h="293765">
                <a:tc>
                  <a:txBody>
                    <a:bodyPr/>
                    <a:lstStyle/>
                    <a:p>
                      <a:r>
                        <a:rPr lang="en-US" dirty="0"/>
                        <a:t>Motor imagery</a:t>
                      </a:r>
                    </a:p>
                  </a:txBody>
                  <a:tcPr/>
                </a:tc>
                <a:tc>
                  <a:txBody>
                    <a:bodyPr/>
                    <a:lstStyle/>
                    <a:p>
                      <a:r>
                        <a:rPr lang="en-US" dirty="0"/>
                        <a:t>Robotic arm movement</a:t>
                      </a:r>
                    </a:p>
                  </a:txBody>
                  <a:tcPr/>
                </a:tc>
                <a:tc>
                  <a:txBody>
                    <a:bodyPr/>
                    <a:lstStyle/>
                    <a:p>
                      <a:r>
                        <a:rPr lang="en-US" dirty="0"/>
                        <a:t>DURATION</a:t>
                      </a:r>
                    </a:p>
                  </a:txBody>
                  <a:tcPr/>
                </a:tc>
                <a:extLst>
                  <a:ext uri="{0D108BD9-81ED-4DB2-BD59-A6C34878D82A}">
                    <a16:rowId xmlns:a16="http://schemas.microsoft.com/office/drawing/2014/main" val="3993977718"/>
                  </a:ext>
                </a:extLst>
              </a:tr>
              <a:tr h="561372">
                <a:tc>
                  <a:txBody>
                    <a:bodyPr/>
                    <a:lstStyle/>
                    <a:p>
                      <a:r>
                        <a:rPr lang="en-US" dirty="0"/>
                        <a:t>Left Arrow</a:t>
                      </a:r>
                    </a:p>
                  </a:txBody>
                  <a:tcPr/>
                </a:tc>
                <a:tc>
                  <a:txBody>
                    <a:bodyPr/>
                    <a:lstStyle/>
                    <a:p>
                      <a:r>
                        <a:rPr lang="en-US" dirty="0"/>
                        <a:t>Dataset recorded to move robotic arm in left direction</a:t>
                      </a:r>
                    </a:p>
                  </a:txBody>
                  <a:tcPr/>
                </a:tc>
                <a:tc>
                  <a:txBody>
                    <a:bodyPr/>
                    <a:lstStyle/>
                    <a:p>
                      <a:r>
                        <a:rPr lang="en-US" dirty="0"/>
                        <a:t>30 seconds</a:t>
                      </a:r>
                    </a:p>
                  </a:txBody>
                  <a:tcPr/>
                </a:tc>
                <a:extLst>
                  <a:ext uri="{0D108BD9-81ED-4DB2-BD59-A6C34878D82A}">
                    <a16:rowId xmlns:a16="http://schemas.microsoft.com/office/drawing/2014/main" val="3561649045"/>
                  </a:ext>
                </a:extLst>
              </a:tr>
              <a:tr h="657954">
                <a:tc>
                  <a:txBody>
                    <a:bodyPr/>
                    <a:lstStyle/>
                    <a:p>
                      <a:r>
                        <a:rPr lang="en-US" dirty="0"/>
                        <a:t>Right Arrow</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Dataset recorded to move robotic arm in right direction</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30 seconds</a:t>
                      </a:r>
                    </a:p>
                    <a:p>
                      <a:endParaRPr lang="en-US" dirty="0"/>
                    </a:p>
                  </a:txBody>
                  <a:tcPr/>
                </a:tc>
                <a:extLst>
                  <a:ext uri="{0D108BD9-81ED-4DB2-BD59-A6C34878D82A}">
                    <a16:rowId xmlns:a16="http://schemas.microsoft.com/office/drawing/2014/main" val="3345541841"/>
                  </a:ext>
                </a:extLst>
              </a:tr>
              <a:tr h="293765">
                <a:tc>
                  <a:txBody>
                    <a:bodyPr/>
                    <a:lstStyle/>
                    <a:p>
                      <a:r>
                        <a:rPr lang="en-US" dirty="0"/>
                        <a:t>Rest </a:t>
                      </a:r>
                    </a:p>
                  </a:txBody>
                  <a:tcPr/>
                </a:tc>
                <a:tc>
                  <a:txBody>
                    <a:bodyPr/>
                    <a:lstStyle/>
                    <a:p>
                      <a:r>
                        <a:rPr lang="en-US" dirty="0"/>
                        <a:t>No motors will be working</a:t>
                      </a:r>
                    </a:p>
                  </a:txBody>
                  <a:tcPr/>
                </a:tc>
                <a:tc>
                  <a:txBody>
                    <a:bodyPr/>
                    <a:lstStyle/>
                    <a:p>
                      <a:r>
                        <a:rPr lang="en-US" dirty="0"/>
                        <a:t>30 seconds</a:t>
                      </a:r>
                    </a:p>
                  </a:txBody>
                  <a:tcPr/>
                </a:tc>
                <a:extLst>
                  <a:ext uri="{0D108BD9-81ED-4DB2-BD59-A6C34878D82A}">
                    <a16:rowId xmlns:a16="http://schemas.microsoft.com/office/drawing/2014/main" val="2852229248"/>
                  </a:ext>
                </a:extLst>
              </a:tr>
            </a:tbl>
          </a:graphicData>
        </a:graphic>
      </p:graphicFrame>
      <p:pic>
        <p:nvPicPr>
          <p:cNvPr id="1026" name="Picture 2">
            <a:extLst>
              <a:ext uri="{FF2B5EF4-FFF2-40B4-BE49-F238E27FC236}">
                <a16:creationId xmlns:a16="http://schemas.microsoft.com/office/drawing/2014/main" id="{66A89892-E0F5-BA29-E90F-E9BBAE5CEA4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200" y="1595363"/>
            <a:ext cx="1735524" cy="1917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descr="A person wearing headphones&#10;&#10;Description automatically generated">
            <a:extLst>
              <a:ext uri="{FF2B5EF4-FFF2-40B4-BE49-F238E27FC236}">
                <a16:creationId xmlns:a16="http://schemas.microsoft.com/office/drawing/2014/main" id="{31FCDCF1-1610-3596-88F2-1F0E2E49DA1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3333" r="1112"/>
          <a:stretch/>
        </p:blipFill>
        <p:spPr>
          <a:xfrm>
            <a:off x="5657850" y="1624385"/>
            <a:ext cx="1600199" cy="1917841"/>
          </a:xfrm>
          <a:prstGeom prst="rect">
            <a:avLst/>
          </a:prstGeom>
        </p:spPr>
      </p:pic>
      <p:pic>
        <p:nvPicPr>
          <p:cNvPr id="9" name="Picture 3">
            <a:extLst>
              <a:ext uri="{FF2B5EF4-FFF2-40B4-BE49-F238E27FC236}">
                <a16:creationId xmlns:a16="http://schemas.microsoft.com/office/drawing/2014/main" id="{61BC942E-4BE2-048F-4B5D-ED49A77B9B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72400" y="153090"/>
            <a:ext cx="1066800" cy="10366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50571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0d95ff4b-c958-45f7-a5d9-8d6b17d8bed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C1595714BC8C4FB2BFFEA3B3F8DEE4" ma:contentTypeVersion="10" ma:contentTypeDescription="Create a new document." ma:contentTypeScope="" ma:versionID="4e9faddea0390af03c1a79bc1e4c04a1">
  <xsd:schema xmlns:xsd="http://www.w3.org/2001/XMLSchema" xmlns:xs="http://www.w3.org/2001/XMLSchema" xmlns:p="http://schemas.microsoft.com/office/2006/metadata/properties" xmlns:ns3="23975f58-6555-4c06-b6ac-33e4beb2ac63" xmlns:ns4="0d95ff4b-c958-45f7-a5d9-8d6b17d8bede" targetNamespace="http://schemas.microsoft.com/office/2006/metadata/properties" ma:root="true" ma:fieldsID="a150eac10fe40936c7a04eb13b104d79" ns3:_="" ns4:_="">
    <xsd:import namespace="23975f58-6555-4c06-b6ac-33e4beb2ac63"/>
    <xsd:import namespace="0d95ff4b-c958-45f7-a5d9-8d6b17d8bede"/>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_activity" minOccurs="0"/>
                <xsd:element ref="ns4:MediaServiceObjectDetectorVersions" minOccurs="0"/>
                <xsd:element ref="ns4: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975f58-6555-4c06-b6ac-33e4beb2ac63"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d95ff4b-c958-45f7-a5d9-8d6b17d8bed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_activity" ma:index="15" nillable="true" ma:displayName="_activity" ma:hidden="true" ma:internalName="_activity">
      <xsd:simpleType>
        <xsd:restriction base="dms:Note"/>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33549A-64AA-4331-B8E7-790574069766}">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0d95ff4b-c958-45f7-a5d9-8d6b17d8bede"/>
    <ds:schemaRef ds:uri="23975f58-6555-4c06-b6ac-33e4beb2ac63"/>
    <ds:schemaRef ds:uri="http://www.w3.org/XML/1998/namespace"/>
    <ds:schemaRef ds:uri="http://purl.org/dc/dcmitype/"/>
  </ds:schemaRefs>
</ds:datastoreItem>
</file>

<file path=customXml/itemProps2.xml><?xml version="1.0" encoding="utf-8"?>
<ds:datastoreItem xmlns:ds="http://schemas.openxmlformats.org/officeDocument/2006/customXml" ds:itemID="{00A64042-0918-469E-BF5C-2E59C922E5DD}">
  <ds:schemaRefs>
    <ds:schemaRef ds:uri="http://schemas.microsoft.com/sharepoint/v3/contenttype/forms"/>
  </ds:schemaRefs>
</ds:datastoreItem>
</file>

<file path=customXml/itemProps3.xml><?xml version="1.0" encoding="utf-8"?>
<ds:datastoreItem xmlns:ds="http://schemas.openxmlformats.org/officeDocument/2006/customXml" ds:itemID="{87CF202B-8788-4D45-AD79-A660AF7FFB8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975f58-6555-4c06-b6ac-33e4beb2ac63"/>
    <ds:schemaRef ds:uri="0d95ff4b-c958-45f7-a5d9-8d6b17d8bed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TM04033929[[fn=Slate]]</Template>
  <TotalTime>2940</TotalTime>
  <Words>2332</Words>
  <Application>Microsoft Office PowerPoint</Application>
  <PresentationFormat>On-screen Show (4:3)</PresentationFormat>
  <Paragraphs>218</Paragraphs>
  <Slides>23</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Calibri Light</vt:lpstr>
      <vt:lpstr>Times New Roman</vt:lpstr>
      <vt:lpstr>Wingdings</vt:lpstr>
      <vt:lpstr>Office Theme</vt:lpstr>
      <vt:lpstr>PowerPoint Presentation</vt:lpstr>
      <vt:lpstr>Presentation Outline</vt:lpstr>
      <vt:lpstr>Introduction</vt:lpstr>
      <vt:lpstr>Objectives</vt:lpstr>
      <vt:lpstr>Problem Statement</vt:lpstr>
      <vt:lpstr>Literature Review</vt:lpstr>
      <vt:lpstr>Methodology Flow Diagram</vt:lpstr>
      <vt:lpstr>Emotive Headset and Electrodes</vt:lpstr>
      <vt:lpstr>Channel location for data Acquisition</vt:lpstr>
      <vt:lpstr>EEGLAB for pre-processing </vt:lpstr>
      <vt:lpstr>Explaining Data Set</vt:lpstr>
      <vt:lpstr>Initial Signals</vt:lpstr>
      <vt:lpstr>Filtering</vt:lpstr>
      <vt:lpstr>Classification Algorithms</vt:lpstr>
      <vt:lpstr>Random Forest Classifier</vt:lpstr>
      <vt:lpstr>  The overall accuracy across the three classes is 69%. Class 2 is the best predicted, with a precision of 77%. Class 0 also performs with 63% accuracy and 74% recall. Class 1, however, shows lower performance with a precision of 68% and a recall of 63%. </vt:lpstr>
      <vt:lpstr>Comparative Analysis of Classifier Accuracies</vt:lpstr>
      <vt:lpstr>Robotic Arm</vt:lpstr>
      <vt:lpstr>Conclusion &amp; Limitations</vt:lpstr>
      <vt:lpstr>Future Studies</vt:lpstr>
      <vt:lpstr>PowerPoint Presentation</vt:lpstr>
      <vt:lpstr>References</vt:lpstr>
      <vt:lpstr>SDG Mapping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FYP Title</dc:title>
  <dc:creator>Project Lab</dc:creator>
  <cp:lastModifiedBy>FA20-BCE-041 (FAZEEL ABBAS)</cp:lastModifiedBy>
  <cp:revision>66</cp:revision>
  <dcterms:created xsi:type="dcterms:W3CDTF">2006-08-16T00:00:00Z</dcterms:created>
  <dcterms:modified xsi:type="dcterms:W3CDTF">2024-06-24T19:11:01Z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0x0101000FC1595714BC8C4FB2BFFEA3B3F8DEE4</vt:lpwstr>
  </property>
</Properties>
</file>

<file path=docProps/thumbnail.jpeg>
</file>